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7" r:id="rId2"/>
    <p:sldId id="259" r:id="rId3"/>
    <p:sldId id="362" r:id="rId4"/>
    <p:sldId id="361" r:id="rId5"/>
    <p:sldId id="260" r:id="rId6"/>
    <p:sldId id="363" r:id="rId7"/>
    <p:sldId id="261" r:id="rId8"/>
    <p:sldId id="365" r:id="rId9"/>
    <p:sldId id="367" r:id="rId10"/>
    <p:sldId id="368" r:id="rId11"/>
    <p:sldId id="369" r:id="rId12"/>
    <p:sldId id="370" r:id="rId13"/>
    <p:sldId id="371" r:id="rId14"/>
    <p:sldId id="372" r:id="rId15"/>
    <p:sldId id="373" r:id="rId16"/>
    <p:sldId id="374" r:id="rId17"/>
    <p:sldId id="375" r:id="rId18"/>
    <p:sldId id="376" r:id="rId19"/>
    <p:sldId id="377" r:id="rId20"/>
    <p:sldId id="378" r:id="rId21"/>
    <p:sldId id="379" r:id="rId22"/>
    <p:sldId id="380" r:id="rId23"/>
    <p:sldId id="381" r:id="rId24"/>
    <p:sldId id="382" r:id="rId25"/>
    <p:sldId id="383" r:id="rId26"/>
    <p:sldId id="384" r:id="rId27"/>
    <p:sldId id="385" r:id="rId28"/>
    <p:sldId id="386" r:id="rId29"/>
    <p:sldId id="387" r:id="rId30"/>
    <p:sldId id="388" r:id="rId31"/>
    <p:sldId id="389" r:id="rId32"/>
    <p:sldId id="390" r:id="rId33"/>
    <p:sldId id="391" r:id="rId34"/>
    <p:sldId id="392" r:id="rId35"/>
    <p:sldId id="394" r:id="rId36"/>
    <p:sldId id="393" r:id="rId37"/>
    <p:sldId id="395" r:id="rId38"/>
    <p:sldId id="396" r:id="rId39"/>
    <p:sldId id="408" r:id="rId40"/>
    <p:sldId id="409" r:id="rId41"/>
    <p:sldId id="412" r:id="rId42"/>
    <p:sldId id="414" r:id="rId43"/>
    <p:sldId id="397" r:id="rId44"/>
    <p:sldId id="415" r:id="rId45"/>
    <p:sldId id="398" r:id="rId46"/>
    <p:sldId id="416" r:id="rId47"/>
    <p:sldId id="399" r:id="rId48"/>
    <p:sldId id="417" r:id="rId49"/>
    <p:sldId id="401" r:id="rId50"/>
    <p:sldId id="418" r:id="rId51"/>
    <p:sldId id="400" r:id="rId52"/>
    <p:sldId id="402" r:id="rId53"/>
    <p:sldId id="403" r:id="rId54"/>
    <p:sldId id="404" r:id="rId55"/>
    <p:sldId id="405" r:id="rId56"/>
    <p:sldId id="419" r:id="rId57"/>
    <p:sldId id="420" r:id="rId58"/>
    <p:sldId id="421" r:id="rId59"/>
    <p:sldId id="422" r:id="rId60"/>
    <p:sldId id="429" r:id="rId61"/>
    <p:sldId id="423" r:id="rId62"/>
    <p:sldId id="424" r:id="rId63"/>
    <p:sldId id="425" r:id="rId64"/>
    <p:sldId id="426" r:id="rId65"/>
    <p:sldId id="427" r:id="rId66"/>
    <p:sldId id="431" r:id="rId67"/>
    <p:sldId id="432" r:id="rId68"/>
    <p:sldId id="433" r:id="rId69"/>
    <p:sldId id="434" r:id="rId70"/>
    <p:sldId id="428"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6250" autoAdjust="0"/>
    <p:restoredTop sz="94660"/>
  </p:normalViewPr>
  <p:slideViewPr>
    <p:cSldViewPr>
      <p:cViewPr varScale="1">
        <p:scale>
          <a:sx n="61" d="100"/>
          <a:sy n="61" d="100"/>
        </p:scale>
        <p:origin x="-1476"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9B3807FE-DFB0-4FD4-AD7D-3B7767A8E4DF}"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3807FE-DFB0-4FD4-AD7D-3B7767A8E4DF}"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B3807FE-DFB0-4FD4-AD7D-3B7767A8E4DF}"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E47033-19A5-4AC4-AE28-40D2AFCFC941}" type="datetimeFigureOut">
              <a:rPr lang="en-US" smtClean="0"/>
              <a:pPr/>
              <a:t>3/18/2020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B3807FE-DFB0-4FD4-AD7D-3B7767A8E4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4DE47033-19A5-4AC4-AE28-40D2AFCFC941}" type="datetimeFigureOut">
              <a:rPr lang="en-US" smtClean="0"/>
              <a:pPr/>
              <a:t>3/18/2020</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9B3807FE-DFB0-4FD4-AD7D-3B7767A8E4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DE47033-19A5-4AC4-AE28-40D2AFCFC941}" type="datetimeFigureOut">
              <a:rPr lang="en-US" smtClean="0"/>
              <a:pPr/>
              <a:t>3/18/2020</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B3807FE-DFB0-4FD4-AD7D-3B7767A8E4D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hyperlink" Target="http://tebyan-zn.ir/tags/%d9%86%da%af%d9%87%d8%af%d8%a7%d8%b1%d9%8a-.html" TargetMode="External"/><Relationship Id="rId2" Type="http://schemas.openxmlformats.org/officeDocument/2006/relationships/hyperlink" Target="http://tebyan-zn.ir/tags/%d8%ad%d8%a8%d8%b3.html" TargetMode="Externa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hyperlink" Target="http://tebyan-zn.ir/tags/%d8%b4%d8%ae%d8%b5-.html" TargetMode="External"/><Relationship Id="rId2" Type="http://schemas.openxmlformats.org/officeDocument/2006/relationships/hyperlink" Target="http://tebyan-zn.ir/tags/%d8%ad%d8%a8%d8%b3.html"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081814"/>
            <a:ext cx="3458071" cy="1016817"/>
          </a:xfrm>
          <a:prstGeom prst="rect">
            <a:avLst/>
          </a:prstGeom>
        </p:spPr>
        <p:style>
          <a:lnRef idx="0">
            <a:scrgbClr r="0" g="0" b="0"/>
          </a:lnRef>
          <a:fillRef idx="1002">
            <a:schemeClr val="lt2"/>
          </a:fillRef>
          <a:effectRef idx="0">
            <a:scrgbClr r="0" g="0" b="0"/>
          </a:effectRef>
          <a:fontRef idx="major"/>
        </p:style>
        <p:txBody>
          <a:bodyPr wrap="square">
            <a:spAutoFit/>
          </a:bodyPr>
          <a:lstStyle/>
          <a:p>
            <a:pPr algn="ctr" rtl="1">
              <a:lnSpc>
                <a:spcPct val="115000"/>
              </a:lnSpc>
              <a:spcAft>
                <a:spcPts val="1000"/>
              </a:spcAft>
            </a:pPr>
            <a:r>
              <a:rPr lang="ar-SA" sz="5400" dirty="0" smtClean="0">
                <a:solidFill>
                  <a:srgbClr val="FFFF00"/>
                </a:solidFill>
                <a:latin typeface="Calibri"/>
                <a:ea typeface="Calibri"/>
                <a:cs typeface="B Titr"/>
              </a:rPr>
              <a:t>حقوق </a:t>
            </a:r>
            <a:r>
              <a:rPr lang="ar-SA" sz="5400" dirty="0">
                <a:solidFill>
                  <a:srgbClr val="FFFF00"/>
                </a:solidFill>
                <a:latin typeface="Calibri"/>
                <a:ea typeface="Calibri"/>
                <a:cs typeface="B Titr"/>
              </a:rPr>
              <a:t>ورزش</a:t>
            </a:r>
            <a:endParaRPr lang="en-US" sz="3600" dirty="0">
              <a:solidFill>
                <a:srgbClr val="FFFF00"/>
              </a:solidFill>
              <a:effectLst/>
              <a:latin typeface="Calibri"/>
              <a:ea typeface="Calibri"/>
              <a:cs typeface="Arial"/>
            </a:endParaRPr>
          </a:p>
        </p:txBody>
      </p:sp>
    </p:spTree>
    <p:extLst>
      <p:ext uri="{BB962C8B-B14F-4D97-AF65-F5344CB8AC3E}">
        <p14:creationId xmlns:p14="http://schemas.microsoft.com/office/powerpoint/2010/main" xmlns="" val="1433263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924800" cy="5974560"/>
          </a:xfrm>
        </p:spPr>
        <p:txBody>
          <a:bodyPr>
            <a:noAutofit/>
          </a:bodyPr>
          <a:lstStyle/>
          <a:p>
            <a:pPr algn="just">
              <a:buNone/>
            </a:pPr>
            <a:r>
              <a:rPr lang="fa-IR" sz="2800" dirty="0" smtClean="0">
                <a:solidFill>
                  <a:srgbClr val="FFFF00"/>
                </a:solidFill>
                <a:latin typeface="Calibri"/>
                <a:ea typeface="Calibri"/>
                <a:cs typeface="B Nazanin" pitchFamily="2" charset="-78"/>
              </a:rPr>
              <a:t>منظور از فعل: </a:t>
            </a:r>
            <a:r>
              <a:rPr lang="fa-IR" sz="2800" dirty="0" smtClean="0">
                <a:latin typeface="Calibri"/>
                <a:ea typeface="Calibri"/>
                <a:cs typeface="B Nazanin" pitchFamily="2" charset="-78"/>
              </a:rPr>
              <a:t>عملی است که تحت اراده انسان است و قابل حس توسط حواس است مثلب الفاظ رکیک که قابل شنیدن است</a:t>
            </a:r>
          </a:p>
          <a:p>
            <a:pPr algn="just">
              <a:buNone/>
            </a:pPr>
            <a:r>
              <a:rPr lang="fa-IR" sz="2800" dirty="0" smtClean="0">
                <a:solidFill>
                  <a:srgbClr val="FFFF00"/>
                </a:solidFill>
                <a:latin typeface="Calibri"/>
                <a:ea typeface="Calibri"/>
                <a:cs typeface="B Nazanin" pitchFamily="2" charset="-78"/>
              </a:rPr>
              <a:t>منظور از ترک فعل: </a:t>
            </a:r>
            <a:r>
              <a:rPr lang="fa-IR" sz="2800" dirty="0" smtClean="0">
                <a:latin typeface="Calibri"/>
                <a:ea typeface="Calibri"/>
                <a:cs typeface="B Nazanin" pitchFamily="2" charset="-78"/>
              </a:rPr>
              <a:t>خودداری از انجام کاری است که طبق قانون باید انجام شود مثل ندادن مهریه، عدم نجات غریق توسط ناجی</a:t>
            </a:r>
          </a:p>
          <a:p>
            <a:pPr algn="just">
              <a:buNone/>
            </a:pPr>
            <a:endParaRPr lang="fa-IR" sz="2800" dirty="0" smtClean="0">
              <a:latin typeface="Calibri"/>
              <a:ea typeface="Calibri"/>
              <a:cs typeface="B Nazanin" pitchFamily="2" charset="-78"/>
            </a:endParaRPr>
          </a:p>
          <a:p>
            <a:pPr algn="just">
              <a:buNone/>
            </a:pPr>
            <a:r>
              <a:rPr lang="fa-IR" sz="2800" b="1" dirty="0" smtClean="0">
                <a:solidFill>
                  <a:srgbClr val="FFC000"/>
                </a:solidFill>
                <a:latin typeface="Calibri"/>
                <a:ea typeface="Calibri"/>
                <a:cs typeface="B Nazanin" pitchFamily="2" charset="-78"/>
              </a:rPr>
              <a:t>رکن معنوی: </a:t>
            </a:r>
            <a:r>
              <a:rPr lang="fa-IR" sz="2800" dirty="0" smtClean="0">
                <a:latin typeface="Calibri"/>
                <a:ea typeface="Calibri"/>
                <a:cs typeface="B Nazanin" pitchFamily="2" charset="-78"/>
              </a:rPr>
              <a:t>فرد باید برای انجام جرم دارای </a:t>
            </a:r>
            <a:r>
              <a:rPr lang="fa-IR" sz="2800" dirty="0" smtClean="0">
                <a:solidFill>
                  <a:srgbClr val="FFFF00"/>
                </a:solidFill>
                <a:latin typeface="Calibri"/>
                <a:ea typeface="Calibri"/>
                <a:cs typeface="B Nazanin" pitchFamily="2" charset="-78"/>
              </a:rPr>
              <a:t>اراده</a:t>
            </a:r>
            <a:r>
              <a:rPr lang="fa-IR" sz="2800" dirty="0" smtClean="0">
                <a:latin typeface="Calibri"/>
                <a:ea typeface="Calibri"/>
                <a:cs typeface="B Nazanin" pitchFamily="2" charset="-78"/>
              </a:rPr>
              <a:t> باشد. اعمال غیر ارادی جرم نیست. مثلا اگر ورزشکار به دلیل شکستن تخته شیرجه، در آب  سقوط کند و منجر به آسیب دیدن شناگری شود مجرم نیست</a:t>
            </a:r>
          </a:p>
          <a:p>
            <a:pPr algn="just">
              <a:buNone/>
            </a:pPr>
            <a:r>
              <a:rPr lang="fa-IR" sz="2800" dirty="0" smtClean="0">
                <a:solidFill>
                  <a:srgbClr val="FFFF00"/>
                </a:solidFill>
                <a:latin typeface="Calibri"/>
                <a:ea typeface="Calibri"/>
                <a:cs typeface="B Nazanin" pitchFamily="2" charset="-78"/>
              </a:rPr>
              <a:t>جرم عمدی و غیر عمدی: </a:t>
            </a:r>
            <a:r>
              <a:rPr lang="fa-IR" sz="2800" dirty="0" smtClean="0">
                <a:latin typeface="Calibri"/>
                <a:ea typeface="Calibri"/>
                <a:cs typeface="B Nazanin" pitchFamily="2" charset="-78"/>
              </a:rPr>
              <a:t>هر دو با </a:t>
            </a:r>
            <a:r>
              <a:rPr lang="fa-IR" sz="2800" dirty="0" smtClean="0">
                <a:solidFill>
                  <a:srgbClr val="FFFF00"/>
                </a:solidFill>
                <a:latin typeface="Calibri"/>
                <a:ea typeface="Calibri"/>
                <a:cs typeface="B Nazanin" pitchFamily="2" charset="-78"/>
              </a:rPr>
              <a:t>اراده</a:t>
            </a:r>
            <a:r>
              <a:rPr lang="fa-IR" sz="2800" dirty="0" smtClean="0">
                <a:latin typeface="Calibri"/>
                <a:ea typeface="Calibri"/>
                <a:cs typeface="B Nazanin" pitchFamily="2" charset="-78"/>
              </a:rPr>
              <a:t> فرد انجام می شود اما در جرم عمدی </a:t>
            </a:r>
            <a:r>
              <a:rPr lang="fa-IR" sz="2800" dirty="0" smtClean="0">
                <a:solidFill>
                  <a:srgbClr val="FFFF00"/>
                </a:solidFill>
                <a:latin typeface="Calibri"/>
                <a:ea typeface="Calibri"/>
                <a:cs typeface="B Nazanin" pitchFamily="2" charset="-78"/>
              </a:rPr>
              <a:t>هدف</a:t>
            </a:r>
            <a:r>
              <a:rPr lang="fa-IR" sz="2800" dirty="0" smtClean="0">
                <a:latin typeface="Calibri"/>
                <a:ea typeface="Calibri"/>
                <a:cs typeface="B Nazanin" pitchFamily="2" charset="-78"/>
              </a:rPr>
              <a:t> فرد ارتکاب جرم است اما در جرم غیر عمدی هدف فرد ارتکاب جرم نیست بلکه به خاطر </a:t>
            </a:r>
            <a:r>
              <a:rPr lang="fa-IR" sz="2800" dirty="0" smtClean="0">
                <a:solidFill>
                  <a:srgbClr val="FFFF00"/>
                </a:solidFill>
                <a:latin typeface="Calibri"/>
                <a:ea typeface="Calibri"/>
                <a:cs typeface="B Nazanin" pitchFamily="2" charset="-78"/>
              </a:rPr>
              <a:t>بی احتیاطی و تقصیر </a:t>
            </a:r>
            <a:r>
              <a:rPr lang="fa-IR" sz="2800" dirty="0" smtClean="0">
                <a:latin typeface="Calibri"/>
                <a:ea typeface="Calibri"/>
                <a:cs typeface="B Nazanin" pitchFamily="2" charset="-78"/>
              </a:rPr>
              <a:t>فرد جرم رخ داده است.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745960"/>
          </a:xfrm>
        </p:spPr>
        <p:txBody>
          <a:bodyPr>
            <a:normAutofit/>
          </a:bodyPr>
          <a:lstStyle/>
          <a:p>
            <a:pPr algn="just">
              <a:buNone/>
            </a:pPr>
            <a:r>
              <a:rPr lang="fa-IR" sz="2800" dirty="0" smtClean="0">
                <a:solidFill>
                  <a:srgbClr val="FFFF00"/>
                </a:solidFill>
                <a:latin typeface="Calibri"/>
                <a:ea typeface="Calibri"/>
                <a:cs typeface="B Nazanin" pitchFamily="2" charset="-78"/>
              </a:rPr>
              <a:t>مثال جرم عمدی: </a:t>
            </a:r>
            <a:r>
              <a:rPr lang="fa-IR" sz="2800" dirty="0" smtClean="0">
                <a:latin typeface="Calibri"/>
                <a:ea typeface="Calibri"/>
                <a:cs typeface="B Nazanin" pitchFamily="2" charset="-78"/>
              </a:rPr>
              <a:t>ناجی از نجات غریق خودداری می کند یا ورزشکار با اجرای فن خطا باعث آسیب به حریف می شود</a:t>
            </a:r>
          </a:p>
          <a:p>
            <a:pPr algn="just">
              <a:buNone/>
            </a:pPr>
            <a:r>
              <a:rPr lang="fa-IR" sz="2800" dirty="0" smtClean="0">
                <a:solidFill>
                  <a:srgbClr val="FFFF00"/>
                </a:solidFill>
                <a:latin typeface="Calibri"/>
                <a:ea typeface="Calibri"/>
                <a:cs typeface="B Nazanin" pitchFamily="2" charset="-78"/>
              </a:rPr>
              <a:t>مثال جرم غیر عمد:  </a:t>
            </a:r>
            <a:r>
              <a:rPr lang="fa-IR" sz="2800" dirty="0" smtClean="0">
                <a:latin typeface="Calibri"/>
                <a:ea typeface="Calibri"/>
                <a:cs typeface="B Nazanin" pitchFamily="2" charset="-78"/>
              </a:rPr>
              <a:t>ناجی برای پاسخگویی به تلفن استخر را ترک می کند و همان وقت فردی غرق می شود یا دانش آموزی که به دلیل کنترل نکردن سرپرست در دریا غرق می شود یا حادثه ای برایش رخ می دهد.  </a:t>
            </a:r>
          </a:p>
          <a:p>
            <a:pPr algn="just">
              <a:buNone/>
            </a:pPr>
            <a:r>
              <a:rPr lang="fa-IR" sz="2800" dirty="0" smtClean="0">
                <a:solidFill>
                  <a:srgbClr val="FFFF00"/>
                </a:solidFill>
                <a:latin typeface="Calibri"/>
                <a:ea typeface="Calibri"/>
                <a:cs typeface="B Nazanin" pitchFamily="2" charset="-78"/>
              </a:rPr>
              <a:t>مجازات ها: 1- حدود: </a:t>
            </a:r>
            <a:r>
              <a:rPr lang="fa-IR" sz="2800" dirty="0" smtClean="0">
                <a:latin typeface="Calibri"/>
                <a:ea typeface="Calibri"/>
                <a:cs typeface="B Nazanin" pitchFamily="2" charset="-78"/>
              </a:rPr>
              <a:t>حد مجازاتی است که نوع، میزان و کیفیت آن در دین تعیین شده است مثل قطع عضو، شلاق و ...</a:t>
            </a:r>
          </a:p>
          <a:p>
            <a:pPr algn="just">
              <a:buNone/>
            </a:pPr>
            <a:r>
              <a:rPr lang="fa-IR" sz="2800" dirty="0" smtClean="0">
                <a:solidFill>
                  <a:srgbClr val="FFFF00"/>
                </a:solidFill>
                <a:latin typeface="Calibri"/>
                <a:ea typeface="Calibri"/>
                <a:cs typeface="B Nazanin" pitchFamily="2" charset="-78"/>
              </a:rPr>
              <a:t>2- قصاص: </a:t>
            </a:r>
            <a:r>
              <a:rPr lang="fa-IR" sz="2800" dirty="0" smtClean="0">
                <a:latin typeface="Calibri"/>
                <a:ea typeface="Calibri"/>
                <a:cs typeface="B Nazanin" pitchFamily="2" charset="-78"/>
              </a:rPr>
              <a:t>مجازاتی است که باید عین جنایت باشد و برای جنایات عمدی انجام می شود مثل قتل، اسید پاشی و ....</a:t>
            </a:r>
          </a:p>
          <a:p>
            <a:pPr algn="just">
              <a:buNone/>
            </a:pPr>
            <a:r>
              <a:rPr lang="fa-IR" sz="2800" dirty="0" smtClean="0">
                <a:solidFill>
                  <a:srgbClr val="FFFF00"/>
                </a:solidFill>
                <a:latin typeface="Calibri"/>
                <a:ea typeface="Calibri"/>
                <a:cs typeface="B Nazanin" pitchFamily="2" charset="-78"/>
              </a:rPr>
              <a:t>3- دیه: </a:t>
            </a:r>
            <a:r>
              <a:rPr lang="fa-IR" sz="2800" dirty="0" smtClean="0">
                <a:latin typeface="Calibri"/>
                <a:ea typeface="Calibri"/>
                <a:cs typeface="B Nazanin" pitchFamily="2" charset="-78"/>
              </a:rPr>
              <a:t>مالی است که برای جنایت باید پرداخت شود. در جنایات عمدی اگر ولی دم از قصاص بگذرد می تواند دیه بگیرد.</a:t>
            </a:r>
          </a:p>
          <a:p>
            <a:pPr algn="just">
              <a:buNone/>
            </a:pPr>
            <a:endParaRPr lang="fa-IR" sz="2800" dirty="0" smtClean="0">
              <a:latin typeface="Calibri"/>
              <a:ea typeface="Calibri"/>
              <a:cs typeface="B Nazanin" pitchFamily="2" charset="-78"/>
            </a:endParaRPr>
          </a:p>
          <a:p>
            <a:endParaRPr lang="fa-I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normAutofit/>
          </a:bodyPr>
          <a:lstStyle/>
          <a:p>
            <a:pPr>
              <a:buNone/>
            </a:pPr>
            <a:r>
              <a:rPr lang="fa-IR" sz="2800" dirty="0" smtClean="0">
                <a:solidFill>
                  <a:srgbClr val="FFFF00"/>
                </a:solidFill>
                <a:latin typeface="Calibri"/>
                <a:ea typeface="Calibri"/>
                <a:cs typeface="B Nazanin" pitchFamily="2" charset="-78"/>
              </a:rPr>
              <a:t>4- تعزیرات: </a:t>
            </a:r>
            <a:r>
              <a:rPr lang="fa-IR" sz="2800" dirty="0" smtClean="0">
                <a:latin typeface="Calibri"/>
                <a:ea typeface="Calibri"/>
                <a:cs typeface="B Nazanin" pitchFamily="2" charset="-78"/>
              </a:rPr>
              <a:t>مجازاتی که در دین تعیین نشده و قاضی آن را تعیین می کند ممکن است حبس، جریمه نقدی، شلاق یا .. باشد مثل مجازت برای مزاحمت های تلفنی  </a:t>
            </a:r>
          </a:p>
          <a:p>
            <a:pPr algn="just">
              <a:buNone/>
            </a:pPr>
            <a:r>
              <a:rPr lang="fa-IR" sz="2800" dirty="0" smtClean="0">
                <a:solidFill>
                  <a:srgbClr val="FFFF00"/>
                </a:solidFill>
                <a:latin typeface="Calibri"/>
                <a:ea typeface="Calibri"/>
                <a:cs typeface="B Nazanin" pitchFamily="2" charset="-78"/>
              </a:rPr>
              <a:t>5- مجازات بازدارنده: </a:t>
            </a:r>
            <a:r>
              <a:rPr lang="fa-IR" sz="2800" dirty="0" smtClean="0">
                <a:latin typeface="Calibri"/>
                <a:ea typeface="Calibri"/>
                <a:cs typeface="B Nazanin" pitchFamily="2" charset="-78"/>
              </a:rPr>
              <a:t>مجازاتی که در دین تعیین نشده و از طرف حکومت برای ایجاد نظم و رعایت مصلحت اجتماع در برابر تخلفات تعیین می شود و برای کسانی اعمال می شود که فرد جرم عمدی انجام داده و مجازات تعزیری کافی نیست مانند تعطیلی محل کسب، لغو پروانه کسب، تبعید و ...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924800" cy="5974560"/>
          </a:xfrm>
        </p:spPr>
        <p:txBody>
          <a:bodyPr>
            <a:normAutofit/>
          </a:bodyPr>
          <a:lstStyle/>
          <a:p>
            <a:pPr algn="ctr">
              <a:buNone/>
            </a:pPr>
            <a:r>
              <a:rPr lang="fa-IR" sz="2800" b="1" dirty="0" smtClean="0">
                <a:solidFill>
                  <a:srgbClr val="FF0000"/>
                </a:solidFill>
                <a:latin typeface="Calibri"/>
                <a:ea typeface="Calibri"/>
                <a:cs typeface="B Nazanin" pitchFamily="2" charset="-78"/>
              </a:rPr>
              <a:t>2- مسولیت مدنی: </a:t>
            </a:r>
          </a:p>
          <a:p>
            <a:pPr algn="just">
              <a:buNone/>
            </a:pPr>
            <a:r>
              <a:rPr lang="fa-IR" sz="2800" dirty="0" smtClean="0">
                <a:latin typeface="Calibri"/>
                <a:ea typeface="Calibri"/>
                <a:cs typeface="B Nazanin" pitchFamily="2" charset="-78"/>
              </a:rPr>
              <a:t>هرگاه فردی مجبور به </a:t>
            </a:r>
            <a:r>
              <a:rPr lang="fa-IR" sz="2800" dirty="0" smtClean="0">
                <a:solidFill>
                  <a:srgbClr val="FFFF00"/>
                </a:solidFill>
                <a:latin typeface="Calibri"/>
                <a:ea typeface="Calibri"/>
                <a:cs typeface="B Nazanin" pitchFamily="2" charset="-78"/>
              </a:rPr>
              <a:t>جبران خسارت </a:t>
            </a:r>
            <a:r>
              <a:rPr lang="fa-IR" sz="2800" dirty="0" smtClean="0">
                <a:latin typeface="Calibri"/>
                <a:ea typeface="Calibri"/>
                <a:cs typeface="B Nazanin" pitchFamily="2" charset="-78"/>
              </a:rPr>
              <a:t>دیگری باشد اصطلاحا مسولیت مدنی دارد. </a:t>
            </a:r>
          </a:p>
          <a:p>
            <a:pPr algn="just">
              <a:buNone/>
            </a:pPr>
            <a:r>
              <a:rPr lang="fa-IR" sz="2800" dirty="0" smtClean="0">
                <a:solidFill>
                  <a:srgbClr val="FFFF00"/>
                </a:solidFill>
                <a:latin typeface="Calibri"/>
                <a:ea typeface="Calibri"/>
                <a:cs typeface="B Nazanin" pitchFamily="2" charset="-78"/>
              </a:rPr>
              <a:t>ماده 1 قانون مسولیت مدنی: </a:t>
            </a:r>
            <a:r>
              <a:rPr lang="fa-IR" sz="2800" dirty="0" smtClean="0">
                <a:latin typeface="Calibri"/>
                <a:ea typeface="Calibri"/>
                <a:cs typeface="B Nazanin" pitchFamily="2" charset="-78"/>
              </a:rPr>
              <a:t>هرکس </a:t>
            </a:r>
            <a:r>
              <a:rPr lang="fa-IR" sz="2800" dirty="0" smtClean="0">
                <a:solidFill>
                  <a:srgbClr val="FFFF00"/>
                </a:solidFill>
                <a:latin typeface="Calibri"/>
                <a:ea typeface="Calibri"/>
                <a:cs typeface="B Nazanin" pitchFamily="2" charset="-78"/>
              </a:rPr>
              <a:t>بدون مجوز قانونی </a:t>
            </a:r>
            <a:r>
              <a:rPr lang="fa-IR" sz="2800" dirty="0" smtClean="0">
                <a:latin typeface="Calibri"/>
                <a:ea typeface="Calibri"/>
                <a:cs typeface="B Nazanin" pitchFamily="2" charset="-78"/>
              </a:rPr>
              <a:t>عمدا یا در اثر بی احتیاطی به جان، سلامتی، مال، آزادی، حیثیت، شهرت یا هر حق دیگری که به موجب قانون برای فردی ایجاد شده باشد لطمه وارد نماید که باعث ضرر مالی یا معنوی وی شود مسول جبران خسارت ناشی از عمل خود است.</a:t>
            </a:r>
          </a:p>
          <a:p>
            <a:pPr algn="just">
              <a:buNone/>
            </a:pPr>
            <a:endParaRPr lang="fa-IR" sz="2800" dirty="0" smtClean="0">
              <a:latin typeface="Calibri"/>
              <a:ea typeface="Calibri"/>
              <a:cs typeface="B Nazanin" pitchFamily="2" charset="-78"/>
            </a:endParaRPr>
          </a:p>
          <a:p>
            <a:pPr algn="just"/>
            <a:endParaRPr lang="fa-I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745960"/>
          </a:xfrm>
        </p:spPr>
        <p:txBody>
          <a:bodyPr>
            <a:normAutofit/>
          </a:bodyPr>
          <a:lstStyle/>
          <a:p>
            <a:pPr algn="just">
              <a:buNone/>
            </a:pPr>
            <a:r>
              <a:rPr lang="fa-IR" sz="2800" b="1" dirty="0" smtClean="0">
                <a:solidFill>
                  <a:srgbClr val="FFC000"/>
                </a:solidFill>
                <a:latin typeface="Calibri"/>
                <a:ea typeface="Calibri"/>
                <a:cs typeface="B Nazanin" pitchFamily="2" charset="-78"/>
              </a:rPr>
              <a:t>ارکان جرم در مسولیت مدنی:</a:t>
            </a:r>
          </a:p>
          <a:p>
            <a:pPr algn="just">
              <a:buNone/>
            </a:pPr>
            <a:r>
              <a:rPr lang="fa-IR" sz="2800" dirty="0" smtClean="0">
                <a:solidFill>
                  <a:srgbClr val="FFFF00"/>
                </a:solidFill>
                <a:latin typeface="Calibri"/>
                <a:ea typeface="Calibri"/>
                <a:cs typeface="B Nazanin" pitchFamily="2" charset="-78"/>
              </a:rPr>
              <a:t> 1- ارتکاب عمل: </a:t>
            </a:r>
            <a:r>
              <a:rPr lang="fa-IR" sz="2800" dirty="0" smtClean="0">
                <a:latin typeface="Calibri"/>
                <a:ea typeface="Calibri"/>
                <a:cs typeface="B Nazanin" pitchFamily="2" charset="-78"/>
              </a:rPr>
              <a:t>حتما باید در اثر فعل یا ترک فعلی آسیب به دیگران وارد شود تا جرم رخ داده باشد مثلا اجرای فن خطای ورزشی</a:t>
            </a:r>
          </a:p>
          <a:p>
            <a:pPr algn="just">
              <a:buNone/>
            </a:pPr>
            <a:r>
              <a:rPr lang="fa-IR" sz="2800" dirty="0" smtClean="0">
                <a:solidFill>
                  <a:srgbClr val="FFFF00"/>
                </a:solidFill>
                <a:latin typeface="Calibri"/>
                <a:ea typeface="Calibri"/>
                <a:cs typeface="B Nazanin" pitchFamily="2" charset="-78"/>
              </a:rPr>
              <a:t>2- تحقق نتیجه زیانبار: </a:t>
            </a:r>
            <a:r>
              <a:rPr lang="fa-IR" sz="2800" dirty="0" smtClean="0">
                <a:latin typeface="Calibri"/>
                <a:ea typeface="Calibri"/>
                <a:cs typeface="B Nazanin" pitchFamily="2" charset="-78"/>
              </a:rPr>
              <a:t>حتما باید ضرری مادی یا معنوی رخ دهد تا جرم رخ داده باشد مثلا شکستگی عضو در اثر اجرای فن خطا</a:t>
            </a:r>
          </a:p>
          <a:p>
            <a:pPr algn="just">
              <a:buNone/>
            </a:pPr>
            <a:r>
              <a:rPr lang="fa-IR" sz="2800" dirty="0" smtClean="0">
                <a:solidFill>
                  <a:srgbClr val="FFFF00"/>
                </a:solidFill>
                <a:latin typeface="Calibri"/>
                <a:ea typeface="Calibri"/>
                <a:cs typeface="B Nazanin" pitchFamily="2" charset="-78"/>
              </a:rPr>
              <a:t>3- نامشروع بودن: </a:t>
            </a:r>
            <a:r>
              <a:rPr lang="fa-IR" sz="2800" dirty="0" smtClean="0">
                <a:latin typeface="Calibri"/>
                <a:ea typeface="Calibri"/>
                <a:cs typeface="B Nazanin" pitchFamily="2" charset="-78"/>
              </a:rPr>
              <a:t>حتما باید عمل انجام شده </a:t>
            </a:r>
            <a:r>
              <a:rPr lang="fa-IR" sz="2800" dirty="0" smtClean="0">
                <a:solidFill>
                  <a:srgbClr val="FFFF00"/>
                </a:solidFill>
                <a:latin typeface="Calibri"/>
                <a:ea typeface="Calibri"/>
                <a:cs typeface="B Nazanin" pitchFamily="2" charset="-78"/>
              </a:rPr>
              <a:t>خلاف قانون یا مجوز قانونی</a:t>
            </a:r>
            <a:r>
              <a:rPr lang="fa-IR" sz="2800" dirty="0" smtClean="0">
                <a:latin typeface="Calibri"/>
                <a:ea typeface="Calibri"/>
                <a:cs typeface="B Nazanin" pitchFamily="2" charset="-78"/>
              </a:rPr>
              <a:t> باشد مثلا اگر ورزشکاری در محیط ورزشی و با رعایت مقررات ورزشی باعث آسیب به حریفش شود مسولیتی ندارد اما اگر در محیط غیر ورزشی باعث آسیب به دیگران شود مجرم است.</a:t>
            </a:r>
          </a:p>
          <a:p>
            <a:pPr algn="just">
              <a:buNone/>
            </a:pPr>
            <a:r>
              <a:rPr lang="fa-IR" sz="2800" dirty="0" smtClean="0">
                <a:solidFill>
                  <a:srgbClr val="FFFF00"/>
                </a:solidFill>
                <a:latin typeface="Calibri"/>
                <a:ea typeface="Calibri"/>
                <a:cs typeface="B Nazanin" pitchFamily="2" charset="-78"/>
              </a:rPr>
              <a:t>4- رابطه سببیت: </a:t>
            </a:r>
            <a:r>
              <a:rPr lang="fa-IR" sz="2800" dirty="0" smtClean="0">
                <a:latin typeface="Calibri"/>
                <a:ea typeface="Calibri"/>
                <a:cs typeface="B Nazanin" pitchFamily="2" charset="-78"/>
              </a:rPr>
              <a:t>حتما باید بین ضرر ایجاد شده و فعل زیانبار رابطه مستقیم وجود داشته باشد.</a:t>
            </a:r>
          </a:p>
          <a:p>
            <a:pPr>
              <a:buNone/>
            </a:pPr>
            <a:endParaRPr lang="fa-IR" sz="2800" dirty="0" smtClean="0">
              <a:latin typeface="Calibri"/>
              <a:ea typeface="Calibri"/>
              <a:cs typeface="B Nazanin" pitchFamily="2" charset="-78"/>
            </a:endParaRPr>
          </a:p>
          <a:p>
            <a:endParaRPr lang="fa-IR"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164560"/>
            <a:ext cx="7772400" cy="1874040"/>
          </a:xfrm>
        </p:spPr>
        <p:txBody>
          <a:bodyPr>
            <a:noAutofit/>
          </a:bodyPr>
          <a:lstStyle/>
          <a:p>
            <a:pPr algn="ctr">
              <a:buNone/>
            </a:pPr>
            <a:r>
              <a:rPr lang="fa-IR" sz="6000" b="1" dirty="0" smtClean="0">
                <a:solidFill>
                  <a:srgbClr val="FFFF00"/>
                </a:solidFill>
                <a:cs typeface="B Nazanin" pitchFamily="2" charset="-78"/>
              </a:rPr>
              <a:t>مسولیت های حقوقی </a:t>
            </a:r>
          </a:p>
          <a:p>
            <a:pPr algn="ctr">
              <a:buNone/>
            </a:pPr>
            <a:r>
              <a:rPr lang="fa-IR" sz="6000" b="1" dirty="0" smtClean="0">
                <a:solidFill>
                  <a:srgbClr val="FFFF00"/>
                </a:solidFill>
                <a:cs typeface="B Nazanin" pitchFamily="2" charset="-78"/>
              </a:rPr>
              <a:t>ناشی از عملیات ورزشی</a:t>
            </a:r>
            <a:endParaRPr lang="fa-IR" sz="6000" b="1" dirty="0">
              <a:solidFill>
                <a:srgbClr val="FFFF00"/>
              </a:solidFill>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8001000" cy="5822160"/>
          </a:xfrm>
        </p:spPr>
        <p:txBody>
          <a:bodyPr>
            <a:normAutofit/>
          </a:bodyPr>
          <a:lstStyle/>
          <a:p>
            <a:pPr algn="just">
              <a:buNone/>
            </a:pPr>
            <a:r>
              <a:rPr lang="fa-IR" sz="3200" b="1" dirty="0" smtClean="0">
                <a:solidFill>
                  <a:srgbClr val="FF0000"/>
                </a:solidFill>
                <a:latin typeface="Calibri"/>
                <a:ea typeface="Calibri"/>
                <a:cs typeface="B Nazanin" pitchFamily="2" charset="-78"/>
              </a:rPr>
              <a:t>چرا حوادث ورزشی جرم نیستند؟ </a:t>
            </a:r>
          </a:p>
          <a:p>
            <a:pPr algn="just">
              <a:buNone/>
            </a:pPr>
            <a:r>
              <a:rPr lang="fa-IR" sz="2800" dirty="0" smtClean="0">
                <a:latin typeface="Calibri"/>
                <a:ea typeface="Calibri"/>
                <a:cs typeface="B Nazanin" pitchFamily="2" charset="-78"/>
              </a:rPr>
              <a:t>1- </a:t>
            </a:r>
            <a:r>
              <a:rPr lang="fa-IR" sz="2800" dirty="0" smtClean="0">
                <a:solidFill>
                  <a:srgbClr val="FFFF00"/>
                </a:solidFill>
                <a:latin typeface="Calibri"/>
                <a:ea typeface="Calibri"/>
                <a:cs typeface="B Nazanin" pitchFamily="2" charset="-78"/>
              </a:rPr>
              <a:t>تبعیت از قانون اساسی: </a:t>
            </a:r>
            <a:r>
              <a:rPr lang="fa-IR" sz="2800" dirty="0" smtClean="0">
                <a:latin typeface="Calibri"/>
                <a:ea typeface="Calibri"/>
                <a:cs typeface="B Nazanin" pitchFamily="2" charset="-78"/>
              </a:rPr>
              <a:t>با توجه به اهمیت ورزش و سلامت در قانون اساسی و اینکه قوانین عادی باید در راستای قانون اساسی باشد.</a:t>
            </a:r>
          </a:p>
          <a:p>
            <a:pPr algn="just">
              <a:buNone/>
            </a:pPr>
            <a:r>
              <a:rPr lang="fa-IR" sz="2800" dirty="0" smtClean="0">
                <a:latin typeface="Calibri"/>
                <a:ea typeface="Calibri"/>
                <a:cs typeface="B Nazanin" pitchFamily="2" charset="-78"/>
              </a:rPr>
              <a:t>2- </a:t>
            </a:r>
            <a:r>
              <a:rPr lang="fa-IR" sz="2800" dirty="0" smtClean="0">
                <a:solidFill>
                  <a:srgbClr val="FFFF00"/>
                </a:solidFill>
                <a:latin typeface="Calibri"/>
                <a:ea typeface="Calibri"/>
                <a:cs typeface="B Nazanin" pitchFamily="2" charset="-78"/>
              </a:rPr>
              <a:t>رضایت ورزشکار مصدوم به شرکت در فعالیت ورزشی</a:t>
            </a:r>
            <a:r>
              <a:rPr lang="fa-IR" sz="2800" dirty="0" smtClean="0">
                <a:latin typeface="Calibri"/>
                <a:ea typeface="Calibri"/>
                <a:cs typeface="B Nazanin" pitchFamily="2" charset="-78"/>
              </a:rPr>
              <a:t>: از نظر حقوقی رضایت مجنی علیه (کسی که جرم بر و واقع شده است) تاثیری بر مجرم بودن ورزشکار ندارد. اما طبق قاعده اقدام هر کس شرایط ضرر برای خود را فراهم کند خود مسول جبران خسارت وارده است و کسی ضامن نیست</a:t>
            </a:r>
          </a:p>
          <a:p>
            <a:pPr algn="just">
              <a:buNone/>
            </a:pPr>
            <a:r>
              <a:rPr lang="fa-IR" sz="2800" dirty="0" smtClean="0">
                <a:latin typeface="Calibri"/>
                <a:ea typeface="Calibri"/>
                <a:cs typeface="B Nazanin" pitchFamily="2" charset="-78"/>
              </a:rPr>
              <a:t>3- </a:t>
            </a:r>
            <a:r>
              <a:rPr lang="fa-IR" sz="2800" dirty="0" smtClean="0">
                <a:solidFill>
                  <a:srgbClr val="FFFF00"/>
                </a:solidFill>
                <a:latin typeface="Calibri"/>
                <a:ea typeface="Calibri"/>
                <a:cs typeface="B Nazanin" pitchFamily="2" charset="-78"/>
              </a:rPr>
              <a:t>توجه به نقش ورزش در جامعه: </a:t>
            </a:r>
            <a:r>
              <a:rPr lang="fa-IR" sz="2800" dirty="0" smtClean="0">
                <a:latin typeface="Calibri"/>
                <a:ea typeface="Calibri"/>
                <a:cs typeface="B Nazanin" pitchFamily="2" charset="-78"/>
              </a:rPr>
              <a:t>ورزش اثرات مثبت بسیار زیادی در جامعه دارد</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8001000" cy="5745960"/>
          </a:xfrm>
        </p:spPr>
        <p:txBody>
          <a:bodyPr>
            <a:normAutofit/>
          </a:bodyPr>
          <a:lstStyle/>
          <a:p>
            <a:pPr algn="just">
              <a:buNone/>
            </a:pPr>
            <a:r>
              <a:rPr lang="fa-IR" sz="2800" dirty="0" smtClean="0">
                <a:solidFill>
                  <a:srgbClr val="FFFF00"/>
                </a:solidFill>
                <a:latin typeface="Calibri"/>
                <a:ea typeface="Calibri"/>
                <a:cs typeface="B Nazanin" pitchFamily="2" charset="-78"/>
              </a:rPr>
              <a:t>ماده 59 قانون مجازات اسلامی: </a:t>
            </a:r>
            <a:r>
              <a:rPr lang="fa-IR" sz="2800" dirty="0" smtClean="0">
                <a:latin typeface="Calibri"/>
                <a:ea typeface="Calibri"/>
                <a:cs typeface="B Nazanin" pitchFamily="2" charset="-78"/>
              </a:rPr>
              <a:t>حوادث ناشی از </a:t>
            </a:r>
            <a:r>
              <a:rPr lang="fa-IR" sz="2800" dirty="0" smtClean="0">
                <a:solidFill>
                  <a:srgbClr val="FFFF00"/>
                </a:solidFill>
                <a:latin typeface="Calibri"/>
                <a:ea typeface="Calibri"/>
                <a:cs typeface="B Nazanin" pitchFamily="2" charset="-78"/>
              </a:rPr>
              <a:t>فعالیت های ورزشی </a:t>
            </a:r>
            <a:r>
              <a:rPr lang="fa-IR" sz="2800" dirty="0" smtClean="0">
                <a:latin typeface="Calibri"/>
                <a:ea typeface="Calibri"/>
                <a:cs typeface="B Nazanin" pitchFamily="2" charset="-78"/>
              </a:rPr>
              <a:t>به شرطی که </a:t>
            </a:r>
            <a:r>
              <a:rPr lang="fa-IR" sz="2800" dirty="0" smtClean="0">
                <a:solidFill>
                  <a:srgbClr val="FFFF00"/>
                </a:solidFill>
                <a:latin typeface="Calibri"/>
                <a:ea typeface="Calibri"/>
                <a:cs typeface="B Nazanin" pitchFamily="2" charset="-78"/>
              </a:rPr>
              <a:t>قوانین</a:t>
            </a:r>
            <a:r>
              <a:rPr lang="fa-IR" sz="2800" dirty="0" smtClean="0">
                <a:latin typeface="Calibri"/>
                <a:ea typeface="Calibri"/>
                <a:cs typeface="B Nazanin" pitchFamily="2" charset="-78"/>
              </a:rPr>
              <a:t> نقض نشده باشند و این قوانین با </a:t>
            </a:r>
            <a:r>
              <a:rPr lang="fa-IR" sz="2800" dirty="0" smtClean="0">
                <a:solidFill>
                  <a:srgbClr val="FFFF00"/>
                </a:solidFill>
                <a:latin typeface="Calibri"/>
                <a:ea typeface="Calibri"/>
                <a:cs typeface="B Nazanin" pitchFamily="2" charset="-78"/>
              </a:rPr>
              <a:t>موازین</a:t>
            </a:r>
            <a:r>
              <a:rPr lang="fa-IR" sz="2800" dirty="0" smtClean="0">
                <a:latin typeface="Calibri"/>
                <a:ea typeface="Calibri"/>
                <a:cs typeface="B Nazanin" pitchFamily="2" charset="-78"/>
              </a:rPr>
              <a:t> </a:t>
            </a:r>
            <a:r>
              <a:rPr lang="fa-IR" sz="2800" dirty="0" smtClean="0">
                <a:solidFill>
                  <a:srgbClr val="FFFF00"/>
                </a:solidFill>
                <a:latin typeface="Calibri"/>
                <a:ea typeface="Calibri"/>
                <a:cs typeface="B Nazanin" pitchFamily="2" charset="-78"/>
              </a:rPr>
              <a:t>شرعی</a:t>
            </a:r>
            <a:r>
              <a:rPr lang="fa-IR" sz="2800" dirty="0" smtClean="0">
                <a:latin typeface="Calibri"/>
                <a:ea typeface="Calibri"/>
                <a:cs typeface="B Nazanin" pitchFamily="2" charset="-78"/>
              </a:rPr>
              <a:t> مخالف نباشند </a:t>
            </a:r>
            <a:r>
              <a:rPr lang="fa-IR" sz="2800" dirty="0" smtClean="0">
                <a:solidFill>
                  <a:srgbClr val="FFFF00"/>
                </a:solidFill>
                <a:latin typeface="Calibri"/>
                <a:ea typeface="Calibri"/>
                <a:cs typeface="B Nazanin" pitchFamily="2" charset="-78"/>
              </a:rPr>
              <a:t>جرم نیستند.</a:t>
            </a:r>
          </a:p>
          <a:p>
            <a:pPr algn="just">
              <a:buNone/>
            </a:pPr>
            <a:r>
              <a:rPr lang="fa-IR" sz="2800" dirty="0" smtClean="0">
                <a:solidFill>
                  <a:srgbClr val="FFFF00"/>
                </a:solidFill>
                <a:latin typeface="Calibri"/>
                <a:ea typeface="Calibri"/>
                <a:cs typeface="B Nazanin" pitchFamily="2" charset="-78"/>
              </a:rPr>
              <a:t>تحلیل حقوقی ماده 59 ق م ا: </a:t>
            </a:r>
          </a:p>
          <a:p>
            <a:pPr algn="just">
              <a:buNone/>
            </a:pPr>
            <a:r>
              <a:rPr lang="fa-IR" sz="2800" dirty="0" smtClean="0">
                <a:solidFill>
                  <a:srgbClr val="FFFF00"/>
                </a:solidFill>
                <a:latin typeface="Calibri"/>
                <a:ea typeface="Calibri"/>
                <a:cs typeface="B Nazanin" pitchFamily="2" charset="-78"/>
              </a:rPr>
              <a:t>1- شخصیت مرتکب: </a:t>
            </a:r>
            <a:r>
              <a:rPr lang="fa-IR" sz="2800" dirty="0" smtClean="0">
                <a:latin typeface="Calibri"/>
                <a:ea typeface="Calibri"/>
                <a:cs typeface="B Nazanin" pitchFamily="2" charset="-78"/>
              </a:rPr>
              <a:t>با توجه به اینکه به کسی و هیچ شرطی اشاره نشده است بنابراین شامل همه افراد با هر سن و جنس و مهارت و ... می شود. </a:t>
            </a:r>
          </a:p>
          <a:p>
            <a:pPr algn="just">
              <a:buNone/>
            </a:pPr>
            <a:r>
              <a:rPr lang="fa-IR" sz="2800" dirty="0" smtClean="0">
                <a:solidFill>
                  <a:srgbClr val="FFFF00"/>
                </a:solidFill>
                <a:latin typeface="Calibri"/>
                <a:ea typeface="Calibri"/>
                <a:cs typeface="B Nazanin" pitchFamily="2" charset="-78"/>
              </a:rPr>
              <a:t>2-عمل مرتکب: </a:t>
            </a:r>
            <a:r>
              <a:rPr lang="fa-IR" sz="2800" dirty="0" smtClean="0">
                <a:latin typeface="Calibri"/>
                <a:ea typeface="Calibri"/>
                <a:cs typeface="B Nazanin" pitchFamily="2" charset="-78"/>
              </a:rPr>
              <a:t>منظور از فعالیت های ورزشی هر نوع ورزشی در چارچوب قوانین و مقررات آن و در شرایط تمرین، مسابقه گرم کردن و ... می شود.</a:t>
            </a:r>
          </a:p>
          <a:p>
            <a:pPr algn="just">
              <a:buNone/>
            </a:pPr>
            <a:r>
              <a:rPr lang="fa-IR" sz="2800" dirty="0" smtClean="0">
                <a:solidFill>
                  <a:srgbClr val="FFFF00"/>
                </a:solidFill>
                <a:latin typeface="Calibri"/>
                <a:ea typeface="Calibri"/>
                <a:cs typeface="B Nazanin" pitchFamily="2" charset="-78"/>
              </a:rPr>
              <a:t>3-نتیجه حاصله: </a:t>
            </a:r>
            <a:r>
              <a:rPr lang="fa-IR" sz="2800" dirty="0" smtClean="0">
                <a:latin typeface="Calibri"/>
                <a:ea typeface="Calibri"/>
                <a:cs typeface="B Nazanin" pitchFamily="2" charset="-78"/>
              </a:rPr>
              <a:t>منظور از حوادث هر نوع حادثه ای اعم از شکستگی، نقص عضو، مرگ و ... است</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77200" cy="5822160"/>
          </a:xfrm>
        </p:spPr>
        <p:txBody>
          <a:bodyPr>
            <a:normAutofit/>
          </a:bodyPr>
          <a:lstStyle/>
          <a:p>
            <a:pPr>
              <a:buNone/>
            </a:pPr>
            <a:r>
              <a:rPr lang="fa-IR" sz="2800" dirty="0" smtClean="0">
                <a:solidFill>
                  <a:srgbClr val="FFFF00"/>
                </a:solidFill>
                <a:latin typeface="Calibri"/>
                <a:ea typeface="Calibri"/>
                <a:cs typeface="B Nazanin" pitchFamily="2" charset="-78"/>
              </a:rPr>
              <a:t>رعایت مقررات: </a:t>
            </a:r>
            <a:r>
              <a:rPr lang="fa-IR" sz="2800" dirty="0" smtClean="0">
                <a:latin typeface="Calibri"/>
                <a:ea typeface="Calibri"/>
                <a:cs typeface="B Nazanin" pitchFamily="2" charset="-78"/>
              </a:rPr>
              <a:t>مهمترین شرط جرم نبودن حوادث ورزشی رعایت مقررات ورزشی است و منظور همه مقررات نوشته شده یا نانوشته و مطابق با عرف آن رشته ورزشی است که خود شامل چند قسمت است:</a:t>
            </a:r>
          </a:p>
          <a:p>
            <a:pPr>
              <a:buNone/>
            </a:pPr>
            <a:r>
              <a:rPr lang="fa-IR" sz="2800" dirty="0" smtClean="0">
                <a:solidFill>
                  <a:srgbClr val="FFC000"/>
                </a:solidFill>
                <a:latin typeface="Calibri"/>
                <a:ea typeface="Calibri"/>
                <a:cs typeface="B Nazanin" pitchFamily="2" charset="-78"/>
              </a:rPr>
              <a:t>الف:مقررات مربوط به خطاهای فنی ورزشی: </a:t>
            </a:r>
            <a:r>
              <a:rPr lang="fa-IR" sz="2800" dirty="0" smtClean="0">
                <a:latin typeface="Calibri"/>
                <a:ea typeface="Calibri"/>
                <a:cs typeface="B Nazanin" pitchFamily="2" charset="-78"/>
              </a:rPr>
              <a:t>اگر حادثه در اثر خطای ورزشی باشد، ورزشکار مجرم است. </a:t>
            </a:r>
          </a:p>
          <a:p>
            <a:pPr>
              <a:buNone/>
            </a:pPr>
            <a:r>
              <a:rPr lang="fa-IR" sz="2800" dirty="0" smtClean="0">
                <a:solidFill>
                  <a:srgbClr val="FFC000"/>
                </a:solidFill>
                <a:latin typeface="Calibri"/>
                <a:ea typeface="Calibri"/>
                <a:cs typeface="B Nazanin" pitchFamily="2" charset="-78"/>
              </a:rPr>
              <a:t>ب: خطاهای پیش بینی نشده: </a:t>
            </a:r>
            <a:r>
              <a:rPr lang="fa-IR" sz="2800" dirty="0" smtClean="0">
                <a:latin typeface="Calibri"/>
                <a:ea typeface="Calibri"/>
                <a:cs typeface="B Nazanin" pitchFamily="2" charset="-78"/>
              </a:rPr>
              <a:t>اگر حرکتی در چارچوب مقررات اما به صورت خطرناک و نادرست انجام شود جرم است و تشخیص آن بر عهد </a:t>
            </a:r>
            <a:r>
              <a:rPr lang="fa-IR" sz="2800" dirty="0" smtClean="0">
                <a:solidFill>
                  <a:srgbClr val="FFFF00"/>
                </a:solidFill>
                <a:latin typeface="Calibri"/>
                <a:ea typeface="Calibri"/>
                <a:cs typeface="B Nazanin" pitchFamily="2" charset="-78"/>
              </a:rPr>
              <a:t>داور</a:t>
            </a:r>
            <a:r>
              <a:rPr lang="fa-IR" sz="2800" dirty="0" smtClean="0">
                <a:latin typeface="Calibri"/>
                <a:ea typeface="Calibri"/>
                <a:cs typeface="B Nazanin" pitchFamily="2" charset="-78"/>
              </a:rPr>
              <a:t> است مثلا اگرچه پرتاب توپ بسکتبال با دست خطا نیست اما اگر به صورت خطرناک و به قصد آسیب رساندن به دیگران انجام شود خطا است. کلا هر گونه </a:t>
            </a:r>
            <a:r>
              <a:rPr lang="fa-IR" sz="2800" dirty="0" smtClean="0">
                <a:solidFill>
                  <a:srgbClr val="FFFF00"/>
                </a:solidFill>
                <a:latin typeface="Calibri"/>
                <a:ea typeface="Calibri"/>
                <a:cs typeface="B Nazanin" pitchFamily="2" charset="-78"/>
              </a:rPr>
              <a:t>سوء استفاده </a:t>
            </a:r>
            <a:r>
              <a:rPr lang="fa-IR" sz="2800" dirty="0" smtClean="0">
                <a:latin typeface="Calibri"/>
                <a:ea typeface="Calibri"/>
                <a:cs typeface="B Nazanin" pitchFamily="2" charset="-78"/>
              </a:rPr>
              <a:t>از ورزش ممنوع است و در هر ورزشی  بازی کردن به صورتی که به نظر داور </a:t>
            </a:r>
            <a:r>
              <a:rPr lang="fa-IR" sz="2800" dirty="0" smtClean="0">
                <a:solidFill>
                  <a:srgbClr val="FFFF00"/>
                </a:solidFill>
                <a:latin typeface="Calibri"/>
                <a:ea typeface="Calibri"/>
                <a:cs typeface="B Nazanin" pitchFamily="2" charset="-78"/>
              </a:rPr>
              <a:t>خطرناک</a:t>
            </a:r>
            <a:r>
              <a:rPr lang="fa-IR" sz="2800" dirty="0" smtClean="0">
                <a:latin typeface="Calibri"/>
                <a:ea typeface="Calibri"/>
                <a:cs typeface="B Nazanin" pitchFamily="2" charset="-78"/>
              </a:rPr>
              <a:t> باشد ممنوع است.   </a:t>
            </a:r>
          </a:p>
          <a:p>
            <a:pPr>
              <a:buNone/>
            </a:pPr>
            <a:endParaRPr lang="en-US" sz="2800" dirty="0" smtClean="0">
              <a:latin typeface="Calibri"/>
              <a:ea typeface="Calibri"/>
              <a:cs typeface="B Nazanin"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normAutofit/>
          </a:bodyPr>
          <a:lstStyle/>
          <a:p>
            <a:pPr algn="just">
              <a:buNone/>
            </a:pPr>
            <a:r>
              <a:rPr lang="fa-IR" sz="2800" dirty="0" smtClean="0">
                <a:solidFill>
                  <a:srgbClr val="FFC000"/>
                </a:solidFill>
                <a:latin typeface="Calibri"/>
                <a:ea typeface="Calibri"/>
                <a:cs typeface="B Nazanin" pitchFamily="2" charset="-78"/>
              </a:rPr>
              <a:t>ج: مقررات لوازم شخصی ورزشکاران: </a:t>
            </a:r>
            <a:r>
              <a:rPr lang="fa-IR" sz="2800" dirty="0" smtClean="0">
                <a:latin typeface="Calibri"/>
                <a:ea typeface="Calibri"/>
                <a:cs typeface="B Nazanin" pitchFamily="2" charset="-78"/>
              </a:rPr>
              <a:t>گاهی علت حادثه ورزش نیست بلکه وسایل غیر استاندارد و یا خلاف مقررات ورزشکار هستند مانند استوک بلند کفش فوتبالیست و یا وجود قطعات فلزی در دستکش بوکس.</a:t>
            </a:r>
          </a:p>
          <a:p>
            <a:pPr algn="just">
              <a:buNone/>
            </a:pPr>
            <a:r>
              <a:rPr lang="fa-IR" sz="2800" dirty="0" smtClean="0">
                <a:solidFill>
                  <a:srgbClr val="FFC000"/>
                </a:solidFill>
                <a:latin typeface="Calibri"/>
                <a:ea typeface="Calibri"/>
                <a:cs typeface="B Nazanin" pitchFamily="2" charset="-78"/>
              </a:rPr>
              <a:t>د: مقررات زمان فعالیت ورزشی: </a:t>
            </a:r>
            <a:r>
              <a:rPr lang="fa-IR" sz="2800" dirty="0" smtClean="0">
                <a:latin typeface="Calibri"/>
                <a:ea typeface="Calibri"/>
                <a:cs typeface="B Nazanin" pitchFamily="2" charset="-78"/>
              </a:rPr>
              <a:t>اگر حادثه در </a:t>
            </a:r>
            <a:r>
              <a:rPr lang="fa-IR" sz="2800" dirty="0" smtClean="0">
                <a:solidFill>
                  <a:srgbClr val="FFFF00"/>
                </a:solidFill>
                <a:latin typeface="Calibri"/>
                <a:ea typeface="Calibri"/>
                <a:cs typeface="B Nazanin" pitchFamily="2" charset="-78"/>
              </a:rPr>
              <a:t>هنگام</a:t>
            </a:r>
            <a:r>
              <a:rPr lang="fa-IR" sz="2800" dirty="0" smtClean="0">
                <a:latin typeface="Calibri"/>
                <a:ea typeface="Calibri"/>
                <a:cs typeface="B Nazanin" pitchFamily="2" charset="-78"/>
              </a:rPr>
              <a:t> ورزش و مسابقه رخ دهد جرم رخ نداده اما اگر در زمان توقف بازی، بین دو نیمه، پایان بازی و .. باشد هر چند حادثه در چارچوپ مقررات ورزشی باشد جررم رخ داده است.</a:t>
            </a:r>
          </a:p>
          <a:p>
            <a:pPr algn="just">
              <a:buNone/>
            </a:pPr>
            <a:r>
              <a:rPr lang="fa-IR" sz="2800" dirty="0" smtClean="0">
                <a:solidFill>
                  <a:srgbClr val="FFC000"/>
                </a:solidFill>
                <a:latin typeface="Calibri"/>
                <a:ea typeface="Calibri"/>
                <a:cs typeface="B Nazanin" pitchFamily="2" charset="-78"/>
              </a:rPr>
              <a:t>ر: مقررات وسایل و امکانات ورزشی: </a:t>
            </a:r>
            <a:r>
              <a:rPr lang="fa-IR" sz="2800" dirty="0" smtClean="0">
                <a:latin typeface="Calibri"/>
                <a:ea typeface="Calibri"/>
                <a:cs typeface="B Nazanin" pitchFamily="2" charset="-78"/>
              </a:rPr>
              <a:t>حتما باید ورزش با امکانات مناسب و استاندارد ورزشی انجام شود وگرنه هر حادثه ای رخ دهد جرم است. مثلا کشتی گرفتن روی فرش در عروسی </a:t>
            </a:r>
          </a:p>
          <a:p>
            <a:pPr algn="just">
              <a:buNone/>
            </a:pP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3817455"/>
          </a:xfrm>
          <a:prstGeom prst="rect">
            <a:avLst/>
          </a:prstGeom>
        </p:spPr>
        <p:txBody>
          <a:bodyPr wrap="square">
            <a:spAutoFit/>
          </a:bodyPr>
          <a:lstStyle/>
          <a:p>
            <a:pPr algn="justLow" rtl="1">
              <a:lnSpc>
                <a:spcPct val="115000"/>
              </a:lnSpc>
              <a:spcAft>
                <a:spcPts val="1000"/>
              </a:spcAft>
            </a:pPr>
            <a:r>
              <a:rPr lang="ar-SA" sz="2800" dirty="0" smtClean="0">
                <a:solidFill>
                  <a:srgbClr val="FFFF00"/>
                </a:solidFill>
                <a:latin typeface="Calibri"/>
                <a:ea typeface="Calibri"/>
                <a:cs typeface="B Nazanin"/>
              </a:rPr>
              <a:t>حقوق ورزشی</a:t>
            </a:r>
            <a:r>
              <a:rPr lang="fa-IR" sz="2800" dirty="0" smtClean="0">
                <a:solidFill>
                  <a:srgbClr val="FFFF00"/>
                </a:solidFill>
                <a:latin typeface="Calibri"/>
                <a:ea typeface="Calibri"/>
                <a:cs typeface="B Nazanin"/>
              </a:rPr>
              <a:t>: </a:t>
            </a:r>
            <a:r>
              <a:rPr lang="ar-SA" sz="2800" dirty="0" smtClean="0">
                <a:solidFill>
                  <a:srgbClr val="FFFF00"/>
                </a:solidFill>
                <a:latin typeface="Calibri"/>
                <a:ea typeface="Calibri"/>
                <a:cs typeface="B Nazanin"/>
              </a:rPr>
              <a:t> </a:t>
            </a:r>
            <a:r>
              <a:rPr lang="fa-IR" sz="2800" dirty="0" smtClean="0">
                <a:latin typeface="Calibri"/>
                <a:ea typeface="Calibri"/>
                <a:cs typeface="B Nazanin"/>
              </a:rPr>
              <a:t>یکی از گرایش های علم حقوق است که به بررسی حوادث ورزشی می پردازد.</a:t>
            </a:r>
          </a:p>
          <a:p>
            <a:pPr algn="justLow" rtl="1">
              <a:lnSpc>
                <a:spcPct val="115000"/>
              </a:lnSpc>
              <a:spcAft>
                <a:spcPts val="1000"/>
              </a:spcAft>
            </a:pPr>
            <a:r>
              <a:rPr lang="fa-IR" sz="2800" dirty="0" smtClean="0">
                <a:solidFill>
                  <a:srgbClr val="FFFF00"/>
                </a:solidFill>
                <a:latin typeface="Calibri"/>
                <a:ea typeface="Calibri"/>
                <a:cs typeface="B Nazanin"/>
              </a:rPr>
              <a:t>حوادث ورزشی: </a:t>
            </a:r>
            <a:r>
              <a:rPr lang="ar-SA" sz="2800" dirty="0" smtClean="0">
                <a:solidFill>
                  <a:srgbClr val="FFFF00"/>
                </a:solidFill>
                <a:latin typeface="Calibri"/>
                <a:ea typeface="Calibri"/>
                <a:cs typeface="B Nazanin"/>
              </a:rPr>
              <a:t> </a:t>
            </a:r>
            <a:r>
              <a:rPr lang="ar-SA" sz="2800" dirty="0" smtClean="0">
                <a:latin typeface="Calibri"/>
                <a:ea typeface="Calibri"/>
                <a:cs typeface="B Nazanin"/>
              </a:rPr>
              <a:t>تمام </a:t>
            </a:r>
            <a:r>
              <a:rPr lang="ar-SA" sz="2800" dirty="0" smtClean="0">
                <a:solidFill>
                  <a:srgbClr val="FFFF00"/>
                </a:solidFill>
                <a:latin typeface="Calibri"/>
                <a:ea typeface="Calibri"/>
                <a:cs typeface="B Nazanin"/>
              </a:rPr>
              <a:t>جرایم و شبه جرایمی </a:t>
            </a:r>
            <a:r>
              <a:rPr lang="ar-SA" sz="2800" dirty="0" smtClean="0">
                <a:latin typeface="Calibri"/>
                <a:ea typeface="Calibri"/>
                <a:cs typeface="B Nazanin"/>
              </a:rPr>
              <a:t>است که توسط ورزشکاران ، معلمین و مربیان و تماشاگران و حتی سازندگان و تولید کنندگان لوازم و تجهیزات ورزشی در رابطه با ورزش صورت می گیرد</a:t>
            </a:r>
            <a:r>
              <a:rPr lang="fa-IR" sz="2800" dirty="0" smtClean="0">
                <a:latin typeface="Calibri"/>
                <a:ea typeface="Calibri"/>
                <a:cs typeface="B Nazanin"/>
              </a:rPr>
              <a:t>.</a:t>
            </a:r>
            <a:r>
              <a:rPr lang="ar-SA" sz="2800" dirty="0" smtClean="0">
                <a:latin typeface="Calibri"/>
                <a:ea typeface="Calibri"/>
                <a:cs typeface="B Nazanin"/>
              </a:rPr>
              <a:t> </a:t>
            </a:r>
            <a:endParaRPr lang="fa-IR" sz="2800" dirty="0" smtClean="0">
              <a:latin typeface="Calibri"/>
              <a:ea typeface="Calibri"/>
              <a:cs typeface="B Nazanin"/>
            </a:endParaRPr>
          </a:p>
          <a:p>
            <a:pPr algn="justLow" rtl="1">
              <a:lnSpc>
                <a:spcPct val="115000"/>
              </a:lnSpc>
              <a:spcAft>
                <a:spcPts val="1000"/>
              </a:spcAft>
            </a:pPr>
            <a:r>
              <a:rPr lang="fa-IR" sz="2800" dirty="0" smtClean="0">
                <a:solidFill>
                  <a:srgbClr val="FFFF00"/>
                </a:solidFill>
                <a:latin typeface="Calibri"/>
                <a:ea typeface="Calibri"/>
                <a:cs typeface="B Nazanin"/>
              </a:rPr>
              <a:t>م</a:t>
            </a:r>
            <a:r>
              <a:rPr lang="ar-SA" sz="2800" dirty="0" smtClean="0">
                <a:solidFill>
                  <a:srgbClr val="FFFF00"/>
                </a:solidFill>
                <a:latin typeface="Calibri"/>
                <a:ea typeface="Calibri"/>
                <a:cs typeface="B Nazanin"/>
              </a:rPr>
              <a:t>وضوع حوادث </a:t>
            </a:r>
            <a:r>
              <a:rPr lang="fa-IR" sz="2800" dirty="0" smtClean="0">
                <a:solidFill>
                  <a:srgbClr val="FFFF00"/>
                </a:solidFill>
                <a:latin typeface="Calibri"/>
                <a:ea typeface="Calibri"/>
                <a:cs typeface="B Nazanin"/>
              </a:rPr>
              <a:t>ورزشی </a:t>
            </a:r>
            <a:r>
              <a:rPr lang="ar-SA" sz="2800" dirty="0" smtClean="0">
                <a:latin typeface="Calibri"/>
                <a:ea typeface="Calibri"/>
                <a:cs typeface="B Nazanin"/>
              </a:rPr>
              <a:t>می تواند: سلامتی و جان و اموال ، حیثیت و شرافت و سایر حقوق قانونی اشخاص باشد که در محدوده ورزش به نحوی حضور دارند</a:t>
            </a:r>
            <a:r>
              <a:rPr lang="fa-IR" sz="2800" dirty="0" smtClean="0">
                <a:latin typeface="Calibri"/>
                <a:ea typeface="Calibri"/>
                <a:cs typeface="B Nazanin"/>
              </a:rPr>
              <a:t>.</a:t>
            </a:r>
            <a:endParaRPr lang="fa-IR" sz="2800" dirty="0" smtClean="0">
              <a:effectLst/>
              <a:latin typeface="Calibri"/>
              <a:ea typeface="Calibri"/>
              <a:cs typeface="B Nazanin"/>
            </a:endParaRPr>
          </a:p>
        </p:txBody>
      </p:sp>
    </p:spTree>
    <p:extLst>
      <p:ext uri="{BB962C8B-B14F-4D97-AF65-F5344CB8AC3E}">
        <p14:creationId xmlns:p14="http://schemas.microsoft.com/office/powerpoint/2010/main" xmlns="" val="231532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normAutofit/>
          </a:bodyPr>
          <a:lstStyle/>
          <a:p>
            <a:pPr algn="just">
              <a:buNone/>
            </a:pPr>
            <a:r>
              <a:rPr lang="fa-IR" sz="2800" dirty="0" smtClean="0">
                <a:solidFill>
                  <a:srgbClr val="FFC000"/>
                </a:solidFill>
                <a:latin typeface="Calibri"/>
                <a:ea typeface="Calibri"/>
                <a:cs typeface="B Nazanin" pitchFamily="2" charset="-78"/>
              </a:rPr>
              <a:t>ذ: تطابق مقررات با موازین شرعی: </a:t>
            </a:r>
            <a:r>
              <a:rPr lang="fa-IR" sz="2800" dirty="0" smtClean="0">
                <a:latin typeface="Calibri"/>
                <a:ea typeface="Calibri"/>
                <a:cs typeface="B Nazanin" pitchFamily="2" charset="-78"/>
              </a:rPr>
              <a:t>1- </a:t>
            </a:r>
            <a:r>
              <a:rPr lang="fa-IR" sz="2800" dirty="0" smtClean="0">
                <a:solidFill>
                  <a:srgbClr val="FFFF00"/>
                </a:solidFill>
                <a:latin typeface="Calibri"/>
                <a:ea typeface="Calibri"/>
                <a:cs typeface="B Nazanin" pitchFamily="2" charset="-78"/>
              </a:rPr>
              <a:t>قوه فضاییه </a:t>
            </a:r>
            <a:r>
              <a:rPr lang="fa-IR" sz="2800" dirty="0" smtClean="0">
                <a:latin typeface="Calibri"/>
                <a:ea typeface="Calibri"/>
                <a:cs typeface="B Nazanin" pitchFamily="2" charset="-78"/>
              </a:rPr>
              <a:t>این توانایی را دارد که در صورت صلاحدید فعالیت ورزشی نامناسب را ابطال کند.</a:t>
            </a:r>
          </a:p>
          <a:p>
            <a:pPr algn="just">
              <a:buNone/>
            </a:pPr>
            <a:r>
              <a:rPr lang="fa-IR" sz="2800" dirty="0" smtClean="0">
                <a:latin typeface="Calibri"/>
                <a:ea typeface="Calibri"/>
                <a:cs typeface="B Nazanin" pitchFamily="2" charset="-78"/>
              </a:rPr>
              <a:t> 2- در </a:t>
            </a:r>
            <a:r>
              <a:rPr lang="fa-IR" sz="2800" dirty="0" smtClean="0">
                <a:solidFill>
                  <a:srgbClr val="FFFF00"/>
                </a:solidFill>
                <a:latin typeface="Calibri"/>
                <a:ea typeface="Calibri"/>
                <a:cs typeface="B Nazanin" pitchFamily="2" charset="-78"/>
              </a:rPr>
              <a:t>قانون اساسی </a:t>
            </a:r>
            <a:r>
              <a:rPr lang="fa-IR" sz="2800" dirty="0" smtClean="0">
                <a:latin typeface="Calibri"/>
                <a:ea typeface="Calibri"/>
                <a:cs typeface="B Nazanin" pitchFamily="2" charset="-78"/>
              </a:rPr>
              <a:t>هدف از ورزش تربیت انسان های سالم وارزشمند است و نوع ورزش نباید با آن مغایرت داشته باشد. </a:t>
            </a:r>
          </a:p>
          <a:p>
            <a:pPr algn="just">
              <a:buNone/>
            </a:pPr>
            <a:r>
              <a:rPr lang="fa-IR" sz="2800" dirty="0" smtClean="0">
                <a:latin typeface="Calibri"/>
                <a:ea typeface="Calibri"/>
                <a:cs typeface="B Nazanin" pitchFamily="2" charset="-78"/>
              </a:rPr>
              <a:t>3- از نظر </a:t>
            </a:r>
            <a:r>
              <a:rPr lang="fa-IR" sz="2800" dirty="0" smtClean="0">
                <a:solidFill>
                  <a:srgbClr val="FFFF00"/>
                </a:solidFill>
                <a:latin typeface="Calibri"/>
                <a:ea typeface="Calibri"/>
                <a:cs typeface="B Nazanin" pitchFamily="2" charset="-78"/>
              </a:rPr>
              <a:t>اسلام</a:t>
            </a:r>
            <a:r>
              <a:rPr lang="fa-IR" sz="2800" dirty="0" smtClean="0">
                <a:latin typeface="Calibri"/>
                <a:ea typeface="Calibri"/>
                <a:cs typeface="B Nazanin" pitchFamily="2" charset="-78"/>
              </a:rPr>
              <a:t> ورزش وسیله ای برای زندگی بهتر و آمادگی برای جنگیدن در راه خداست و ورزش هایی که مستلزم </a:t>
            </a:r>
            <a:r>
              <a:rPr lang="fa-IR" sz="2800" dirty="0" smtClean="0">
                <a:solidFill>
                  <a:srgbClr val="FFFF00"/>
                </a:solidFill>
                <a:latin typeface="Calibri"/>
                <a:ea typeface="Calibri"/>
                <a:cs typeface="B Nazanin" pitchFamily="2" charset="-78"/>
              </a:rPr>
              <a:t>ایذاء نفس یا دیگری </a:t>
            </a:r>
            <a:r>
              <a:rPr lang="fa-IR" sz="2800" dirty="0" smtClean="0">
                <a:latin typeface="Calibri"/>
                <a:ea typeface="Calibri"/>
                <a:cs typeface="B Nazanin" pitchFamily="2" charset="-78"/>
              </a:rPr>
              <a:t>(آسیب رساندن به خود یا دیگران) است اشکال دارد و از نظر برخی علما نباید انجام شود. اما امروزه با توجه به وجود مقررات مناسب ورزشی و رضایت ورزشکاران اکثر رشته های ورزشی (به غیر از رشته های بسیار خشن مانند کشتی کج) اشکالی ندارد.</a:t>
            </a:r>
          </a:p>
          <a:p>
            <a:pPr algn="just">
              <a:buNone/>
            </a:pPr>
            <a:endParaRPr lang="fa-IR" sz="2800" dirty="0" smtClean="0">
              <a:latin typeface="Calibri"/>
              <a:ea typeface="Calibri"/>
              <a:cs typeface="B Nazanin" pitchFamily="2" charset="-78"/>
            </a:endParaRPr>
          </a:p>
          <a:p>
            <a:pPr algn="just">
              <a:buNone/>
            </a:pPr>
            <a:endParaRPr lang="en-US" sz="2800" dirty="0" smtClean="0">
              <a:latin typeface="Calibri"/>
              <a:ea typeface="Calibri"/>
              <a:cs typeface="B Nazanin" pitchFamily="2"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469360"/>
            <a:ext cx="7772400" cy="1797840"/>
          </a:xfrm>
        </p:spPr>
        <p:txBody>
          <a:bodyPr>
            <a:normAutofit/>
          </a:bodyPr>
          <a:lstStyle/>
          <a:p>
            <a:pPr algn="ctr">
              <a:buNone/>
            </a:pPr>
            <a:r>
              <a:rPr lang="fa-IR" sz="4800" b="1" dirty="0" smtClean="0">
                <a:solidFill>
                  <a:srgbClr val="FFFF00"/>
                </a:solidFill>
                <a:cs typeface="B Nazanin" pitchFamily="2" charset="-78"/>
              </a:rPr>
              <a:t>مسولیت های قانونی مدیران</a:t>
            </a:r>
          </a:p>
          <a:p>
            <a:pPr algn="ctr">
              <a:buNone/>
            </a:pPr>
            <a:r>
              <a:rPr lang="fa-IR" sz="4800" b="1" dirty="0" smtClean="0">
                <a:solidFill>
                  <a:srgbClr val="FFFF00"/>
                </a:solidFill>
                <a:cs typeface="B Nazanin" pitchFamily="2" charset="-78"/>
              </a:rPr>
              <a:t> در ورزش</a:t>
            </a:r>
            <a:endParaRPr lang="en-US" sz="4800" b="1" dirty="0">
              <a:solidFill>
                <a:srgbClr val="FFFF00"/>
              </a:solidFill>
              <a:cs typeface="B Nazanin"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77200" cy="5822160"/>
          </a:xfrm>
        </p:spPr>
        <p:txBody>
          <a:bodyPr>
            <a:normAutofit/>
          </a:bodyPr>
          <a:lstStyle/>
          <a:p>
            <a:pPr>
              <a:buNone/>
            </a:pPr>
            <a:r>
              <a:rPr lang="fa-IR" sz="2800" b="1" dirty="0" smtClean="0">
                <a:solidFill>
                  <a:srgbClr val="FFFF00"/>
                </a:solidFill>
                <a:cs typeface="B Nazanin" pitchFamily="2" charset="-78"/>
              </a:rPr>
              <a:t>مدیران ورزشی: </a:t>
            </a:r>
            <a:r>
              <a:rPr lang="fa-IR" sz="2800" dirty="0" smtClean="0">
                <a:cs typeface="B Nazanin" pitchFamily="2" charset="-78"/>
              </a:rPr>
              <a:t>منظور همه افرادی است که به صورت مستقیم یا غیر مستقیم با فعالیت ورزشی سر و کار دارند و موقع حادثه ممکن است مسول باشند که به دو دسته تقسیم می شوند:</a:t>
            </a:r>
          </a:p>
          <a:p>
            <a:pPr>
              <a:buNone/>
            </a:pPr>
            <a:r>
              <a:rPr lang="fa-IR" sz="2800" dirty="0" smtClean="0">
                <a:solidFill>
                  <a:srgbClr val="FFC000"/>
                </a:solidFill>
                <a:cs typeface="B Nazanin" pitchFamily="2" charset="-78"/>
              </a:rPr>
              <a:t>1- مدیران فنی: </a:t>
            </a:r>
            <a:r>
              <a:rPr lang="fa-IR" sz="2800" dirty="0" smtClean="0">
                <a:cs typeface="B Nazanin" pitchFamily="2" charset="-78"/>
              </a:rPr>
              <a:t>کسانی که به طور مستقیم بر فعالیت ورزشی نظارت دارند مانند مربی، سرمربی، مربی بدنساز، ناجی، داور، پزشک تیم و ...</a:t>
            </a:r>
          </a:p>
          <a:p>
            <a:pPr>
              <a:buNone/>
            </a:pPr>
            <a:r>
              <a:rPr lang="fa-IR" sz="2800" dirty="0" smtClean="0">
                <a:solidFill>
                  <a:srgbClr val="FFC000"/>
                </a:solidFill>
                <a:cs typeface="B Nazanin" pitchFamily="2" charset="-78"/>
              </a:rPr>
              <a:t>2- مدیران اداری: </a:t>
            </a:r>
            <a:r>
              <a:rPr lang="fa-IR" sz="2800" dirty="0" smtClean="0">
                <a:cs typeface="B Nazanin" pitchFamily="2" charset="-78"/>
              </a:rPr>
              <a:t>کسانی که بر فعالیتهای ورزشی نظارت فنی ندارند اما با ورزشکاران، وسایل و اماکن ورزشی مرتبط هستند مانند سرپرست، کارشناسان و مدیران تربیت بدنی اداره ها، روسای فدراسیون ها و هیات ها و  .... </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077200" cy="5898360"/>
          </a:xfrm>
        </p:spPr>
        <p:txBody>
          <a:bodyPr>
            <a:normAutofit lnSpcReduction="10000"/>
          </a:bodyPr>
          <a:lstStyle/>
          <a:p>
            <a:pPr algn="just">
              <a:buNone/>
            </a:pPr>
            <a:r>
              <a:rPr lang="fa-IR" sz="2800" b="1" dirty="0" smtClean="0">
                <a:solidFill>
                  <a:srgbClr val="FFFF00"/>
                </a:solidFill>
                <a:cs typeface="B Nazanin" pitchFamily="2" charset="-78"/>
              </a:rPr>
              <a:t>واکنش قانونی علیه مدیران فنی: </a:t>
            </a:r>
          </a:p>
          <a:p>
            <a:pPr algn="just">
              <a:buNone/>
            </a:pPr>
            <a:r>
              <a:rPr lang="fa-IR" sz="2800" dirty="0" smtClean="0">
                <a:cs typeface="B Nazanin" pitchFamily="2" charset="-78"/>
              </a:rPr>
              <a:t>هرگاه بی احتیاطی یک مدیر فنی باعث حادثه شود حکم قاضی به چند علت بستگی دارد: 1- </a:t>
            </a:r>
            <a:r>
              <a:rPr lang="fa-IR" sz="2800" dirty="0" smtClean="0">
                <a:solidFill>
                  <a:srgbClr val="FFC000"/>
                </a:solidFill>
                <a:cs typeface="B Nazanin" pitchFamily="2" charset="-78"/>
              </a:rPr>
              <a:t>نتیجه حاصله </a:t>
            </a:r>
            <a:r>
              <a:rPr lang="fa-IR" sz="2800" dirty="0" smtClean="0">
                <a:cs typeface="B Nazanin" pitchFamily="2" charset="-78"/>
              </a:rPr>
              <a:t>(صدمه جانی، مالی یا بدنی) 2- </a:t>
            </a:r>
            <a:r>
              <a:rPr lang="fa-IR" sz="2800" dirty="0" smtClean="0">
                <a:solidFill>
                  <a:srgbClr val="FFC000"/>
                </a:solidFill>
                <a:cs typeface="B Nazanin" pitchFamily="2" charset="-78"/>
              </a:rPr>
              <a:t>رابطه حقوقی </a:t>
            </a:r>
            <a:r>
              <a:rPr lang="fa-IR" sz="2800" dirty="0" smtClean="0">
                <a:cs typeface="B Nazanin" pitchFamily="2" charset="-78"/>
              </a:rPr>
              <a:t>مدیر فنی با زیان دیده  3- </a:t>
            </a:r>
            <a:r>
              <a:rPr lang="fa-IR" sz="2800" dirty="0" smtClean="0">
                <a:solidFill>
                  <a:srgbClr val="FFC000"/>
                </a:solidFill>
                <a:cs typeface="B Nazanin" pitchFamily="2" charset="-78"/>
              </a:rPr>
              <a:t>چگونگی تاثیر </a:t>
            </a:r>
            <a:r>
              <a:rPr lang="fa-IR" sz="2800" dirty="0" smtClean="0">
                <a:cs typeface="B Nazanin" pitchFamily="2" charset="-78"/>
              </a:rPr>
              <a:t>مدیر فنی در وقوع حادثه   4- </a:t>
            </a:r>
            <a:r>
              <a:rPr lang="fa-IR" sz="2800" dirty="0" smtClean="0">
                <a:solidFill>
                  <a:srgbClr val="FFC000"/>
                </a:solidFill>
                <a:cs typeface="B Nazanin" pitchFamily="2" charset="-78"/>
              </a:rPr>
              <a:t>عمدی بودن یا بی احتیاطی </a:t>
            </a:r>
            <a:r>
              <a:rPr lang="fa-IR" sz="2800" dirty="0" smtClean="0">
                <a:cs typeface="B Nazanin" pitchFamily="2" charset="-78"/>
              </a:rPr>
              <a:t>مدیر در وقوع حادثه</a:t>
            </a:r>
          </a:p>
          <a:p>
            <a:pPr algn="just">
              <a:buNone/>
            </a:pPr>
            <a:endParaRPr lang="fa-IR" sz="2800" b="1" dirty="0" smtClean="0">
              <a:solidFill>
                <a:srgbClr val="FFFF00"/>
              </a:solidFill>
              <a:cs typeface="B Nazanin" pitchFamily="2" charset="-78"/>
            </a:endParaRPr>
          </a:p>
          <a:p>
            <a:pPr algn="just">
              <a:buNone/>
            </a:pPr>
            <a:r>
              <a:rPr lang="fa-IR" sz="2800" b="1" dirty="0" smtClean="0">
                <a:solidFill>
                  <a:srgbClr val="FFFF00"/>
                </a:solidFill>
                <a:cs typeface="B Nazanin" pitchFamily="2" charset="-78"/>
              </a:rPr>
              <a:t>وظایف حقوقی مدیران فنی در ورزش:  </a:t>
            </a:r>
            <a:r>
              <a:rPr lang="fa-IR" sz="2800" dirty="0" smtClean="0">
                <a:cs typeface="B Nazanin" pitchFamily="2" charset="-78"/>
              </a:rPr>
              <a:t>   </a:t>
            </a:r>
          </a:p>
          <a:p>
            <a:pPr algn="just">
              <a:buNone/>
            </a:pPr>
            <a:r>
              <a:rPr lang="fa-IR" sz="2800" dirty="0" smtClean="0">
                <a:solidFill>
                  <a:srgbClr val="FFC000"/>
                </a:solidFill>
                <a:cs typeface="B Nazanin" pitchFamily="2" charset="-78"/>
              </a:rPr>
              <a:t>1- احراز سلامتی ورزشکار: </a:t>
            </a:r>
            <a:r>
              <a:rPr lang="fa-IR" sz="2800" dirty="0" smtClean="0">
                <a:solidFill>
                  <a:srgbClr val="FF0000"/>
                </a:solidFill>
                <a:cs typeface="B Nazanin" pitchFamily="2" charset="-78"/>
              </a:rPr>
              <a:t>الف: </a:t>
            </a:r>
            <a:r>
              <a:rPr lang="fa-IR" sz="2800" dirty="0" smtClean="0">
                <a:cs typeface="B Nazanin" pitchFamily="2" charset="-78"/>
              </a:rPr>
              <a:t>مدیر فنی قبل از شروع ورزش باید از </a:t>
            </a:r>
            <a:r>
              <a:rPr lang="fa-IR" sz="2800" dirty="0" smtClean="0">
                <a:solidFill>
                  <a:srgbClr val="FFFF00"/>
                </a:solidFill>
                <a:cs typeface="B Nazanin" pitchFamily="2" charset="-78"/>
              </a:rPr>
              <a:t>سلامت</a:t>
            </a:r>
            <a:r>
              <a:rPr lang="fa-IR" sz="2800" dirty="0" smtClean="0">
                <a:cs typeface="B Nazanin" pitchFamily="2" charset="-78"/>
              </a:rPr>
              <a:t> ورزشکار مطمئن شود. در مورد افراد </a:t>
            </a:r>
            <a:r>
              <a:rPr lang="fa-IR" sz="2800" dirty="0" smtClean="0">
                <a:solidFill>
                  <a:srgbClr val="FFFF00"/>
                </a:solidFill>
                <a:cs typeface="B Nazanin" pitchFamily="2" charset="-78"/>
              </a:rPr>
              <a:t>کم سن </a:t>
            </a:r>
            <a:r>
              <a:rPr lang="fa-IR" sz="2800" dirty="0" smtClean="0">
                <a:cs typeface="B Nazanin" pitchFamily="2" charset="-78"/>
              </a:rPr>
              <a:t>یا </a:t>
            </a:r>
            <a:r>
              <a:rPr lang="fa-IR" sz="2800" dirty="0" smtClean="0">
                <a:solidFill>
                  <a:srgbClr val="FFFF00"/>
                </a:solidFill>
                <a:cs typeface="B Nazanin" pitchFamily="2" charset="-78"/>
              </a:rPr>
              <a:t>مسن</a:t>
            </a:r>
            <a:r>
              <a:rPr lang="fa-IR" sz="2800" dirty="0" smtClean="0">
                <a:cs typeface="B Nazanin" pitchFamily="2" charset="-78"/>
              </a:rPr>
              <a:t> حتما </a:t>
            </a:r>
            <a:r>
              <a:rPr lang="fa-IR" sz="2800" dirty="0" smtClean="0">
                <a:solidFill>
                  <a:srgbClr val="FFFF00"/>
                </a:solidFill>
                <a:cs typeface="B Nazanin" pitchFamily="2" charset="-78"/>
              </a:rPr>
              <a:t>پزشک</a:t>
            </a:r>
            <a:r>
              <a:rPr lang="fa-IR" sz="2800" dirty="0" smtClean="0">
                <a:cs typeface="B Nazanin" pitchFamily="2" charset="-78"/>
              </a:rPr>
              <a:t> باید سلامتی آنها را تایید کند. همچنین نصب </a:t>
            </a:r>
            <a:r>
              <a:rPr lang="fa-IR" sz="2800" dirty="0" smtClean="0">
                <a:solidFill>
                  <a:srgbClr val="FFFF00"/>
                </a:solidFill>
                <a:cs typeface="B Nazanin" pitchFamily="2" charset="-78"/>
              </a:rPr>
              <a:t>علائم هشدار </a:t>
            </a:r>
            <a:r>
              <a:rPr lang="fa-IR" sz="2800" dirty="0" smtClean="0">
                <a:cs typeface="B Nazanin" pitchFamily="2" charset="-78"/>
              </a:rPr>
              <a:t>دهنده باید انجام شود. </a:t>
            </a:r>
            <a:r>
              <a:rPr lang="fa-IR" sz="2800" dirty="0" smtClean="0">
                <a:solidFill>
                  <a:srgbClr val="FF0000"/>
                </a:solidFill>
                <a:cs typeface="B Nazanin" pitchFamily="2" charset="-78"/>
              </a:rPr>
              <a:t>ب:</a:t>
            </a:r>
            <a:r>
              <a:rPr lang="fa-IR" sz="2800" dirty="0" smtClean="0">
                <a:cs typeface="B Nazanin" pitchFamily="2" charset="-78"/>
              </a:rPr>
              <a:t> توجه به </a:t>
            </a:r>
            <a:r>
              <a:rPr lang="fa-IR" sz="2800" dirty="0" smtClean="0">
                <a:solidFill>
                  <a:srgbClr val="FFFF00"/>
                </a:solidFill>
                <a:cs typeface="B Nazanin" pitchFamily="2" charset="-78"/>
              </a:rPr>
              <a:t>تغییرات جسمی و روانی </a:t>
            </a:r>
            <a:r>
              <a:rPr lang="fa-IR" sz="2800" dirty="0" smtClean="0">
                <a:cs typeface="B Nazanin" pitchFamily="2" charset="-78"/>
              </a:rPr>
              <a:t>ورزشکار حین ورزش. در مورد افراد </a:t>
            </a:r>
            <a:r>
              <a:rPr lang="fa-IR" sz="2800" dirty="0" smtClean="0">
                <a:solidFill>
                  <a:srgbClr val="FFFF00"/>
                </a:solidFill>
                <a:cs typeface="B Nazanin" pitchFamily="2" charset="-78"/>
              </a:rPr>
              <a:t>کم سن یا مسن </a:t>
            </a:r>
            <a:r>
              <a:rPr lang="fa-IR" sz="2800" dirty="0" smtClean="0">
                <a:cs typeface="B Nazanin" pitchFamily="2" charset="-78"/>
              </a:rPr>
              <a:t>اظهارات فرد ملاک نیست </a:t>
            </a:r>
            <a:r>
              <a:rPr lang="fa-IR" sz="2800" dirty="0" smtClean="0">
                <a:solidFill>
                  <a:srgbClr val="FFFF00"/>
                </a:solidFill>
                <a:cs typeface="B Nazanin" pitchFamily="2" charset="-78"/>
              </a:rPr>
              <a:t>تشیخص مدیر فنی </a:t>
            </a:r>
            <a:r>
              <a:rPr lang="fa-IR" sz="2800" dirty="0" smtClean="0">
                <a:cs typeface="B Nazanin" pitchFamily="2" charset="-78"/>
              </a:rPr>
              <a:t>مهم است </a:t>
            </a:r>
            <a:r>
              <a:rPr lang="fa-IR" sz="2800" dirty="0" smtClean="0">
                <a:solidFill>
                  <a:srgbClr val="FF0000"/>
                </a:solidFill>
                <a:cs typeface="B Nazanin" pitchFamily="2" charset="-78"/>
              </a:rPr>
              <a:t>ج: </a:t>
            </a:r>
            <a:r>
              <a:rPr lang="fa-IR" sz="2800" dirty="0" smtClean="0">
                <a:cs typeface="B Nazanin" pitchFamily="2" charset="-78"/>
              </a:rPr>
              <a:t>در مورد افراد </a:t>
            </a:r>
            <a:r>
              <a:rPr lang="fa-IR" sz="2800" dirty="0" smtClean="0">
                <a:solidFill>
                  <a:srgbClr val="FFFF00"/>
                </a:solidFill>
                <a:cs typeface="B Nazanin" pitchFamily="2" charset="-78"/>
              </a:rPr>
              <a:t>بالغ</a:t>
            </a:r>
            <a:r>
              <a:rPr lang="fa-IR" sz="2800" dirty="0" smtClean="0">
                <a:cs typeface="B Nazanin" pitchFamily="2" charset="-78"/>
              </a:rPr>
              <a:t> مسولیت با خود آنهاست مگر اینکه </a:t>
            </a:r>
            <a:r>
              <a:rPr lang="fa-IR" sz="2800" dirty="0" smtClean="0">
                <a:solidFill>
                  <a:srgbClr val="FFFF00"/>
                </a:solidFill>
                <a:cs typeface="B Nazanin" pitchFamily="2" charset="-78"/>
              </a:rPr>
              <a:t>علائم بیماری </a:t>
            </a:r>
            <a:r>
              <a:rPr lang="fa-IR" sz="2800" dirty="0" smtClean="0">
                <a:cs typeface="B Nazanin" pitchFamily="2" charset="-78"/>
              </a:rPr>
              <a:t>برای مدیر فنی </a:t>
            </a:r>
            <a:r>
              <a:rPr lang="fa-IR" sz="2800" dirty="0" smtClean="0">
                <a:solidFill>
                  <a:srgbClr val="FFFF00"/>
                </a:solidFill>
                <a:cs typeface="B Nazanin" pitchFamily="2" charset="-78"/>
              </a:rPr>
              <a:t>قابل مشاهده </a:t>
            </a:r>
            <a:r>
              <a:rPr lang="fa-IR" sz="2800" dirty="0" smtClean="0">
                <a:cs typeface="B Nazanin" pitchFamily="2" charset="-78"/>
              </a:rPr>
              <a:t>باشد.</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6248400"/>
          </a:xfrm>
        </p:spPr>
        <p:txBody>
          <a:bodyPr>
            <a:normAutofit fontScale="92500" lnSpcReduction="10000"/>
          </a:bodyPr>
          <a:lstStyle/>
          <a:p>
            <a:pPr algn="just">
              <a:buNone/>
            </a:pPr>
            <a:r>
              <a:rPr lang="fa-IR" sz="2800" b="1" dirty="0" smtClean="0">
                <a:solidFill>
                  <a:srgbClr val="FFC000"/>
                </a:solidFill>
                <a:cs typeface="B Nazanin" pitchFamily="2" charset="-78"/>
              </a:rPr>
              <a:t>2- آموزش مناسب: </a:t>
            </a:r>
            <a:r>
              <a:rPr lang="fa-IR" sz="2800" dirty="0" smtClean="0">
                <a:cs typeface="B Nazanin" pitchFamily="2" charset="-78"/>
              </a:rPr>
              <a:t>وظایف مربی در آموزش حرکات شامل: </a:t>
            </a:r>
          </a:p>
          <a:p>
            <a:pPr algn="just">
              <a:buNone/>
            </a:pPr>
            <a:r>
              <a:rPr lang="fa-IR" sz="2800" dirty="0" smtClean="0">
                <a:solidFill>
                  <a:srgbClr val="FFFF00"/>
                </a:solidFill>
                <a:cs typeface="B Nazanin" pitchFamily="2" charset="-78"/>
              </a:rPr>
              <a:t>الف:آموزش درست</a:t>
            </a:r>
            <a:r>
              <a:rPr lang="fa-IR" sz="2800" dirty="0" smtClean="0">
                <a:cs typeface="B Nazanin" pitchFamily="2" charset="-78"/>
              </a:rPr>
              <a:t> و مناسب مهارت ها </a:t>
            </a:r>
          </a:p>
          <a:p>
            <a:pPr algn="just">
              <a:buNone/>
            </a:pPr>
            <a:r>
              <a:rPr lang="fa-IR" sz="2800" dirty="0" smtClean="0">
                <a:solidFill>
                  <a:srgbClr val="FFFF00"/>
                </a:solidFill>
                <a:cs typeface="B Nazanin" pitchFamily="2" charset="-78"/>
              </a:rPr>
              <a:t>ب: عدم آموزش غلط </a:t>
            </a:r>
            <a:r>
              <a:rPr lang="fa-IR" sz="2800" dirty="0" smtClean="0">
                <a:cs typeface="B Nazanin" pitchFamily="2" charset="-78"/>
              </a:rPr>
              <a:t>حرکات ورزشی </a:t>
            </a:r>
            <a:r>
              <a:rPr lang="fa-IR" sz="2800" dirty="0" smtClean="0">
                <a:solidFill>
                  <a:srgbClr val="FFFF00"/>
                </a:solidFill>
                <a:cs typeface="B Nazanin" pitchFamily="2" charset="-78"/>
              </a:rPr>
              <a:t> </a:t>
            </a:r>
          </a:p>
          <a:p>
            <a:pPr algn="just">
              <a:buNone/>
            </a:pPr>
            <a:r>
              <a:rPr lang="fa-IR" sz="2800" dirty="0" smtClean="0">
                <a:solidFill>
                  <a:srgbClr val="FFFF00"/>
                </a:solidFill>
                <a:cs typeface="B Nazanin" pitchFamily="2" charset="-78"/>
              </a:rPr>
              <a:t>ج: عدم الزام ورزشکار </a:t>
            </a:r>
            <a:r>
              <a:rPr lang="fa-IR" sz="2800" dirty="0" smtClean="0">
                <a:cs typeface="B Nazanin" pitchFamily="2" charset="-78"/>
              </a:rPr>
              <a:t>به انجام حرکاتی که مهارت کافی در آن ندارد. </a:t>
            </a:r>
          </a:p>
          <a:p>
            <a:pPr algn="just">
              <a:buNone/>
            </a:pPr>
            <a:r>
              <a:rPr lang="fa-IR" sz="2800" dirty="0" smtClean="0">
                <a:solidFill>
                  <a:srgbClr val="FFFF00"/>
                </a:solidFill>
                <a:cs typeface="B Nazanin" pitchFamily="2" charset="-78"/>
              </a:rPr>
              <a:t>د: آموزش مهارت هایی برای فرار از حادثه </a:t>
            </a:r>
            <a:r>
              <a:rPr lang="fa-IR" sz="2800" dirty="0" smtClean="0">
                <a:cs typeface="B Nazanin" pitchFamily="2" charset="-78"/>
              </a:rPr>
              <a:t>یا آسیب دیدن </a:t>
            </a:r>
          </a:p>
          <a:p>
            <a:pPr algn="just">
              <a:buNone/>
            </a:pPr>
            <a:r>
              <a:rPr lang="fa-IR" sz="2800" dirty="0" smtClean="0">
                <a:solidFill>
                  <a:srgbClr val="FFFF00"/>
                </a:solidFill>
                <a:cs typeface="B Nazanin" pitchFamily="2" charset="-78"/>
              </a:rPr>
              <a:t>د: فریب ندادن ورزشکار </a:t>
            </a:r>
            <a:r>
              <a:rPr lang="fa-IR" sz="2800" dirty="0" smtClean="0">
                <a:cs typeface="B Nazanin" pitchFamily="2" charset="-78"/>
              </a:rPr>
              <a:t>(مثلا بردن شناگر به قسمت عمیق استخر یا پرت کردن او در آب) </a:t>
            </a:r>
          </a:p>
          <a:p>
            <a:pPr algn="just">
              <a:buNone/>
            </a:pPr>
            <a:endParaRPr lang="fa-IR" sz="2800" dirty="0" smtClean="0">
              <a:cs typeface="B Nazanin" pitchFamily="2" charset="-78"/>
            </a:endParaRPr>
          </a:p>
          <a:p>
            <a:pPr algn="just">
              <a:buNone/>
            </a:pPr>
            <a:r>
              <a:rPr lang="fa-IR" sz="2800" b="1" dirty="0" smtClean="0">
                <a:solidFill>
                  <a:srgbClr val="FFC000"/>
                </a:solidFill>
                <a:cs typeface="B Nazanin" pitchFamily="2" charset="-78"/>
              </a:rPr>
              <a:t>3</a:t>
            </a:r>
            <a:r>
              <a:rPr lang="en-US" sz="2800" b="1" smtClean="0">
                <a:solidFill>
                  <a:srgbClr val="FFC000"/>
                </a:solidFill>
                <a:cs typeface="B Nazanin" pitchFamily="2" charset="-78"/>
              </a:rPr>
              <a:t>***</a:t>
            </a:r>
            <a:r>
              <a:rPr lang="fa-IR" sz="2800" b="1" smtClean="0">
                <a:solidFill>
                  <a:srgbClr val="FFC000"/>
                </a:solidFill>
                <a:cs typeface="B Nazanin" pitchFamily="2" charset="-78"/>
              </a:rPr>
              <a:t>- </a:t>
            </a:r>
            <a:r>
              <a:rPr lang="fa-IR" sz="2800" b="1" dirty="0" smtClean="0">
                <a:solidFill>
                  <a:srgbClr val="FFC000"/>
                </a:solidFill>
                <a:cs typeface="B Nazanin" pitchFamily="2" charset="-78"/>
              </a:rPr>
              <a:t>بازدید و بررسی: </a:t>
            </a:r>
            <a:r>
              <a:rPr lang="fa-IR" sz="2800" dirty="0" smtClean="0">
                <a:cs typeface="B Nazanin" pitchFamily="2" charset="-78"/>
              </a:rPr>
              <a:t>مدیر فنی باید در آخرین لحظه و قبل از شروع فعالیت ورزشی بازدید را انجام دهد که شامل موارد زیر می گردد:</a:t>
            </a:r>
          </a:p>
          <a:p>
            <a:pPr algn="just">
              <a:buNone/>
            </a:pPr>
            <a:r>
              <a:rPr lang="fa-IR" sz="2800" dirty="0" smtClean="0">
                <a:solidFill>
                  <a:srgbClr val="FFFF00"/>
                </a:solidFill>
                <a:cs typeface="B Nazanin" pitchFamily="2" charset="-78"/>
              </a:rPr>
              <a:t>الف: بازدید وسایل شخصی ورزشکار: </a:t>
            </a:r>
            <a:r>
              <a:rPr lang="fa-IR" sz="2800" dirty="0" smtClean="0">
                <a:cs typeface="B Nazanin" pitchFamily="2" charset="-78"/>
              </a:rPr>
              <a:t>در هر رشته ورزشی وسایلی به عنوان مجاز یا غیر مجاز وجود دارد که مدیر فنی باید قبل از ورزش از مناسب بودن آنها مطمئن شود مانند بازدید دستکش بوکس، استوک کفش فوتبالیست، چرب نبودن بدن کشتی گیر و ....). به همراه داشتن وسایل غیر مجاز هم برای مدیر فنی و هم ورزشکار مسولیت دارد </a:t>
            </a:r>
            <a:r>
              <a:rPr lang="fa-IR" sz="2800" dirty="0" smtClean="0">
                <a:solidFill>
                  <a:srgbClr val="FFFF00"/>
                </a:solidFill>
                <a:cs typeface="B Nazanin" pitchFamily="2" charset="-78"/>
              </a:rPr>
              <a:t> </a:t>
            </a:r>
          </a:p>
          <a:p>
            <a:pPr algn="just">
              <a:buNone/>
            </a:pP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7924800" cy="6172200"/>
          </a:xfrm>
        </p:spPr>
        <p:txBody>
          <a:bodyPr>
            <a:normAutofit lnSpcReduction="10000"/>
          </a:bodyPr>
          <a:lstStyle/>
          <a:p>
            <a:pPr algn="just">
              <a:buNone/>
            </a:pPr>
            <a:r>
              <a:rPr lang="fa-IR" sz="2800" dirty="0" smtClean="0">
                <a:solidFill>
                  <a:srgbClr val="FFFF00"/>
                </a:solidFill>
                <a:cs typeface="B Nazanin" pitchFamily="2" charset="-78"/>
              </a:rPr>
              <a:t>ب: بازدید وسایل عمومی ورزشی: </a:t>
            </a:r>
            <a:r>
              <a:rPr lang="fa-IR" sz="2800" dirty="0" smtClean="0">
                <a:cs typeface="B Nazanin" pitchFamily="2" charset="-78"/>
              </a:rPr>
              <a:t>همه وسایلی که در ورزش مورد استفاده است و جنبه عمومی دارد مانند زمین ورزش، توپ، استخر، توز، تشک و ... مدیر فنی قبل از شروع ورزش باید از سالم و استاندارد بودن آنها مطمئن شود مانند ثابت بودن پایه های دروازه فوتبال یا هندبال، محصور بودن محوطه تماشگران پرتاب وزنه، سالم بودن دمبل ها و هالترهای بدنسازی و ...</a:t>
            </a:r>
          </a:p>
          <a:p>
            <a:pPr algn="just">
              <a:buNone/>
            </a:pPr>
            <a:endParaRPr lang="fa-IR" sz="2800" dirty="0" smtClean="0">
              <a:cs typeface="B Nazanin" pitchFamily="2" charset="-78"/>
            </a:endParaRPr>
          </a:p>
          <a:p>
            <a:pPr algn="just">
              <a:buNone/>
            </a:pPr>
            <a:r>
              <a:rPr lang="fa-IR" sz="2800" dirty="0" smtClean="0">
                <a:solidFill>
                  <a:srgbClr val="FFFF00"/>
                </a:solidFill>
                <a:cs typeface="B Nazanin" pitchFamily="2" charset="-78"/>
              </a:rPr>
              <a:t>ج: نحوه بازدید: </a:t>
            </a:r>
            <a:r>
              <a:rPr lang="fa-IR" sz="2800" dirty="0" smtClean="0">
                <a:cs typeface="B Nazanin" pitchFamily="2" charset="-78"/>
              </a:rPr>
              <a:t>کمیت و کیفیت بازدید مهم است و ممکن است به صورت های زیر انجام گیرد:</a:t>
            </a:r>
            <a:r>
              <a:rPr lang="fa-IR" sz="2800" dirty="0" smtClean="0">
                <a:solidFill>
                  <a:srgbClr val="FFFF00"/>
                </a:solidFill>
                <a:cs typeface="B Nazanin" pitchFamily="2" charset="-78"/>
              </a:rPr>
              <a:t>1- عینی: </a:t>
            </a:r>
            <a:r>
              <a:rPr lang="fa-IR" sz="2800" dirty="0" smtClean="0">
                <a:cs typeface="B Nazanin" pitchFamily="2" charset="-78"/>
              </a:rPr>
              <a:t>گاهی بازدید تنها با مشاهده انجام می شود مانند بازدید زمین فوتبال برای نبودن اشیاء خطوناک </a:t>
            </a:r>
            <a:r>
              <a:rPr lang="fa-IR" sz="2800" dirty="0" smtClean="0">
                <a:solidFill>
                  <a:srgbClr val="FFFF00"/>
                </a:solidFill>
                <a:cs typeface="B Nazanin" pitchFamily="2" charset="-78"/>
              </a:rPr>
              <a:t>2- حرکتی: </a:t>
            </a:r>
            <a:r>
              <a:rPr lang="fa-IR" sz="2800" dirty="0" smtClean="0">
                <a:cs typeface="B Nazanin" pitchFamily="2" charset="-78"/>
              </a:rPr>
              <a:t>گاهی بازدید تنها با حرکت وسیله و یا استفاده از آنها انجام می شود مانند آویزان شدن از دارحلقه یا بارفیکس</a:t>
            </a:r>
          </a:p>
          <a:p>
            <a:pPr algn="just">
              <a:buNone/>
            </a:pPr>
            <a:r>
              <a:rPr lang="fa-IR" sz="2800" dirty="0" smtClean="0">
                <a:solidFill>
                  <a:srgbClr val="FFFF00"/>
                </a:solidFill>
                <a:cs typeface="B Nazanin" pitchFamily="2" charset="-78"/>
              </a:rPr>
              <a:t> 3- حسی: </a:t>
            </a:r>
            <a:r>
              <a:rPr lang="fa-IR" sz="2800" dirty="0" smtClean="0">
                <a:cs typeface="B Nazanin" pitchFamily="2" charset="-78"/>
              </a:rPr>
              <a:t>گاهی</a:t>
            </a:r>
            <a:r>
              <a:rPr lang="fa-IR" sz="2800" dirty="0" smtClean="0">
                <a:solidFill>
                  <a:srgbClr val="FFFF00"/>
                </a:solidFill>
                <a:cs typeface="B Nazanin" pitchFamily="2" charset="-78"/>
              </a:rPr>
              <a:t> </a:t>
            </a:r>
            <a:r>
              <a:rPr lang="fa-IR" sz="2800" dirty="0" smtClean="0">
                <a:cs typeface="B Nazanin" pitchFamily="2" charset="-78"/>
              </a:rPr>
              <a:t>بازدید تنها با حس ممکن است مانند لمس دستکش بوکسور یا بو یا طعم آب استخر</a:t>
            </a:r>
            <a:endParaRPr lang="en-US" sz="2800" dirty="0">
              <a:cs typeface="B Nazanin"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077200" cy="5898360"/>
          </a:xfrm>
        </p:spPr>
        <p:txBody>
          <a:bodyPr>
            <a:noAutofit/>
          </a:bodyPr>
          <a:lstStyle/>
          <a:p>
            <a:pPr algn="just">
              <a:buNone/>
            </a:pPr>
            <a:r>
              <a:rPr lang="fa-IR" sz="2800" b="1" dirty="0" smtClean="0">
                <a:solidFill>
                  <a:srgbClr val="FFC000"/>
                </a:solidFill>
                <a:cs typeface="B Nazanin" pitchFamily="2" charset="-78"/>
              </a:rPr>
              <a:t>4- سازماندهی و تجانس: </a:t>
            </a:r>
            <a:r>
              <a:rPr lang="fa-IR" sz="2800" dirty="0" smtClean="0">
                <a:cs typeface="B Nazanin" pitchFamily="2" charset="-78"/>
              </a:rPr>
              <a:t>یکی از وظایف مهم مربیان ورزشی سازماندهی ورزشکاران به صورتی است که امکان حوادث ورزشی </a:t>
            </a:r>
            <a:r>
              <a:rPr lang="fa-IR" sz="2800" dirty="0" smtClean="0">
                <a:solidFill>
                  <a:srgbClr val="FFFF00"/>
                </a:solidFill>
                <a:cs typeface="B Nazanin" pitchFamily="2" charset="-78"/>
              </a:rPr>
              <a:t>کاهش</a:t>
            </a:r>
            <a:r>
              <a:rPr lang="fa-IR" sz="2800" dirty="0" smtClean="0">
                <a:cs typeface="B Nazanin" pitchFamily="2" charset="-78"/>
              </a:rPr>
              <a:t> یابد که می تواند سازماندهی از نظر </a:t>
            </a:r>
            <a:r>
              <a:rPr lang="fa-IR" sz="2800" dirty="0" smtClean="0">
                <a:solidFill>
                  <a:srgbClr val="FFFF00"/>
                </a:solidFill>
                <a:cs typeface="B Nazanin" pitchFamily="2" charset="-78"/>
              </a:rPr>
              <a:t>سن، میزان مهارت، نوع فعالیت</a:t>
            </a:r>
            <a:r>
              <a:rPr lang="fa-IR" sz="2800" dirty="0" smtClean="0">
                <a:cs typeface="B Nazanin" pitchFamily="2" charset="-78"/>
              </a:rPr>
              <a:t> (مثلا در حیاط مدرسه)، جدا کردن </a:t>
            </a:r>
            <a:r>
              <a:rPr lang="fa-IR" sz="2800" dirty="0" smtClean="0">
                <a:solidFill>
                  <a:srgbClr val="FFFF00"/>
                </a:solidFill>
                <a:cs typeface="B Nazanin" pitchFamily="2" charset="-78"/>
              </a:rPr>
              <a:t>ورزش های خطرناک </a:t>
            </a:r>
            <a:r>
              <a:rPr lang="fa-IR" sz="2800" dirty="0" smtClean="0">
                <a:cs typeface="B Nazanin" pitchFamily="2" charset="-78"/>
              </a:rPr>
              <a:t>از سایر ورزش ها (مانند پرتاب ها از دوها در پیست دوومیدانی یا شنا و شیرجه همزمان در استخر) و ... باشد. توجه کردن به نوع </a:t>
            </a:r>
            <a:r>
              <a:rPr lang="fa-IR" sz="2800" dirty="0" smtClean="0">
                <a:solidFill>
                  <a:srgbClr val="FFFF00"/>
                </a:solidFill>
                <a:cs typeface="B Nazanin" pitchFamily="2" charset="-78"/>
              </a:rPr>
              <a:t>امکانات</a:t>
            </a:r>
            <a:r>
              <a:rPr lang="fa-IR" sz="2800" dirty="0" smtClean="0">
                <a:cs typeface="B Nazanin" pitchFamily="2" charset="-78"/>
              </a:rPr>
              <a:t> و تعیین نوع </a:t>
            </a:r>
            <a:r>
              <a:rPr lang="fa-IR" sz="2800" dirty="0" smtClean="0">
                <a:solidFill>
                  <a:srgbClr val="FFFF00"/>
                </a:solidFill>
                <a:cs typeface="B Nazanin" pitchFamily="2" charset="-78"/>
              </a:rPr>
              <a:t>فعالیت</a:t>
            </a:r>
            <a:r>
              <a:rPr lang="fa-IR" sz="2800" dirty="0" smtClean="0">
                <a:cs typeface="B Nazanin" pitchFamily="2" charset="-78"/>
              </a:rPr>
              <a:t> مهم است مثلا در حیاط کوچک مدرس فوتبال باز کردن که امکان برخورد توپ به شیشه ها وجود دارد. </a:t>
            </a:r>
          </a:p>
          <a:p>
            <a:pPr algn="just">
              <a:buNone/>
            </a:pPr>
            <a:r>
              <a:rPr lang="fa-IR" sz="2800" dirty="0" smtClean="0">
                <a:cs typeface="B Nazanin" pitchFamily="2" charset="-78"/>
              </a:rPr>
              <a:t>  </a:t>
            </a:r>
          </a:p>
          <a:p>
            <a:pPr algn="just">
              <a:buNone/>
            </a:pPr>
            <a:r>
              <a:rPr lang="fa-IR" sz="2800" dirty="0" smtClean="0">
                <a:cs typeface="B Nazanin" pitchFamily="2" charset="-78"/>
              </a:rPr>
              <a:t>   </a:t>
            </a:r>
            <a:endParaRPr lang="en-US" sz="2800" dirty="0" smtClean="0">
              <a:cs typeface="B Nazanin" pitchFamily="2" charset="-7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7924800" cy="5822160"/>
          </a:xfrm>
        </p:spPr>
        <p:txBody>
          <a:bodyPr>
            <a:noAutofit/>
          </a:bodyPr>
          <a:lstStyle/>
          <a:p>
            <a:pPr algn="just">
              <a:buNone/>
            </a:pPr>
            <a:r>
              <a:rPr lang="fa-IR" sz="2800" b="1" dirty="0" smtClean="0">
                <a:solidFill>
                  <a:srgbClr val="FFC000"/>
                </a:solidFill>
                <a:cs typeface="B Nazanin" pitchFamily="2" charset="-78"/>
              </a:rPr>
              <a:t>5- شناخت توانایی ها و اجازه رقابت های متعادل: </a:t>
            </a:r>
            <a:r>
              <a:rPr lang="fa-IR" sz="2800" b="1" dirty="0" smtClean="0">
                <a:solidFill>
                  <a:srgbClr val="FF0000"/>
                </a:solidFill>
                <a:cs typeface="B Nazanin" pitchFamily="2" charset="-78"/>
              </a:rPr>
              <a:t>الف: </a:t>
            </a:r>
            <a:r>
              <a:rPr lang="fa-IR" sz="2800" dirty="0" smtClean="0">
                <a:cs typeface="B Nazanin" pitchFamily="2" charset="-78"/>
              </a:rPr>
              <a:t>مربی باید از میزان </a:t>
            </a:r>
            <a:r>
              <a:rPr lang="fa-IR" sz="2800" dirty="0" smtClean="0">
                <a:solidFill>
                  <a:srgbClr val="FFFF00"/>
                </a:solidFill>
                <a:cs typeface="B Nazanin" pitchFamily="2" charset="-78"/>
              </a:rPr>
              <a:t>آمادگی و مهارت </a:t>
            </a:r>
            <a:r>
              <a:rPr lang="fa-IR" sz="2800" dirty="0" smtClean="0">
                <a:cs typeface="B Nazanin" pitchFamily="2" charset="-78"/>
              </a:rPr>
              <a:t>ورزشکار مطلع باشد و نه تنها او را وادار به انجام فعالیتی </a:t>
            </a:r>
            <a:r>
              <a:rPr lang="fa-IR" sz="2800" dirty="0" smtClean="0">
                <a:solidFill>
                  <a:srgbClr val="FFFF00"/>
                </a:solidFill>
                <a:cs typeface="B Nazanin" pitchFamily="2" charset="-78"/>
              </a:rPr>
              <a:t>خارج از توانایی اش </a:t>
            </a:r>
            <a:r>
              <a:rPr lang="fa-IR" sz="2800" dirty="0" smtClean="0">
                <a:cs typeface="B Nazanin" pitchFamily="2" charset="-78"/>
              </a:rPr>
              <a:t>نکند بلکه زمانی که فکر می کند ورزشکاری </a:t>
            </a:r>
            <a:r>
              <a:rPr lang="fa-IR" sz="2800" dirty="0" smtClean="0">
                <a:solidFill>
                  <a:srgbClr val="FFFF00"/>
                </a:solidFill>
                <a:cs typeface="B Nazanin" pitchFamily="2" charset="-78"/>
              </a:rPr>
              <a:t>آمادگی جسمی یا روحی </a:t>
            </a:r>
            <a:r>
              <a:rPr lang="fa-IR" sz="2800" dirty="0" smtClean="0">
                <a:cs typeface="B Nazanin" pitchFamily="2" charset="-78"/>
              </a:rPr>
              <a:t>فعالیتی را ندارد آنرا متوقف کند (مانند الزام یا تشویق وزنه بردار به بلند کردن وزنه سنگین یا قرار دادن ورزشکار مبتدی روی اسباب ژیمناستیک و ...). </a:t>
            </a:r>
            <a:r>
              <a:rPr lang="fa-IR" sz="2800" b="1" dirty="0" smtClean="0">
                <a:solidFill>
                  <a:srgbClr val="FF0000"/>
                </a:solidFill>
                <a:cs typeface="B Nazanin" pitchFamily="2" charset="-78"/>
              </a:rPr>
              <a:t>ب: </a:t>
            </a:r>
            <a:r>
              <a:rPr lang="fa-IR" sz="2800" dirty="0" smtClean="0">
                <a:cs typeface="B Nazanin" pitchFamily="2" charset="-78"/>
              </a:rPr>
              <a:t>در رقابت های ورزشی باید </a:t>
            </a:r>
            <a:r>
              <a:rPr lang="fa-IR" sz="2800" dirty="0" smtClean="0">
                <a:solidFill>
                  <a:srgbClr val="FFFF00"/>
                </a:solidFill>
                <a:cs typeface="B Nazanin" pitchFamily="2" charset="-78"/>
              </a:rPr>
              <a:t>رعایت تعادل و تناسب ورزشکاران </a:t>
            </a:r>
            <a:r>
              <a:rPr lang="fa-IR" sz="2800" dirty="0" smtClean="0">
                <a:cs typeface="B Nazanin" pitchFamily="2" charset="-78"/>
              </a:rPr>
              <a:t>از نظر سن، وزن، میزان مهارت، قد و ... شود. </a:t>
            </a:r>
            <a:r>
              <a:rPr lang="fa-IR" sz="2800" b="1" dirty="0" smtClean="0">
                <a:solidFill>
                  <a:srgbClr val="FF0000"/>
                </a:solidFill>
                <a:cs typeface="B Nazanin" pitchFamily="2" charset="-78"/>
              </a:rPr>
              <a:t>ج: </a:t>
            </a:r>
            <a:r>
              <a:rPr lang="fa-IR" sz="2800" dirty="0" smtClean="0">
                <a:cs typeface="B Nazanin" pitchFamily="2" charset="-78"/>
              </a:rPr>
              <a:t>رضایت ورزشکار به انجام مسابقه دلیل بر عدم مسولیت مربی نیست</a:t>
            </a:r>
            <a:r>
              <a:rPr lang="fa-IR" sz="2800" b="1" dirty="0" smtClean="0">
                <a:solidFill>
                  <a:srgbClr val="FF0000"/>
                </a:solidFill>
                <a:cs typeface="B Nazanin" pitchFamily="2" charset="-78"/>
              </a:rPr>
              <a:t> ذ: </a:t>
            </a:r>
            <a:r>
              <a:rPr lang="fa-IR" sz="2800" dirty="0" smtClean="0">
                <a:cs typeface="B Nazanin" pitchFamily="2" charset="-78"/>
              </a:rPr>
              <a:t>الزام یا ترغیب ورزشکار به </a:t>
            </a:r>
            <a:r>
              <a:rPr lang="fa-IR" sz="2800" dirty="0" smtClean="0">
                <a:solidFill>
                  <a:srgbClr val="FFFF00"/>
                </a:solidFill>
                <a:cs typeface="B Nazanin" pitchFamily="2" charset="-78"/>
              </a:rPr>
              <a:t>رقابتی که ضرورتی ندارد </a:t>
            </a:r>
            <a:r>
              <a:rPr lang="fa-IR" sz="2800" dirty="0" smtClean="0">
                <a:cs typeface="B Nazanin" pitchFamily="2" charset="-78"/>
              </a:rPr>
              <a:t>در صورت بروز حادثه مسولیتش با مربی است هر چند ورزشکاران از نظر سن و وزن و مهارت و ... یکسان باشند. </a:t>
            </a:r>
            <a:r>
              <a:rPr lang="fa-IR" sz="2800" b="1" dirty="0" smtClean="0">
                <a:solidFill>
                  <a:srgbClr val="FF0000"/>
                </a:solidFill>
                <a:cs typeface="B Nazanin" pitchFamily="2" charset="-78"/>
              </a:rPr>
              <a:t>ر: </a:t>
            </a:r>
            <a:r>
              <a:rPr lang="fa-IR" sz="2800" dirty="0" smtClean="0">
                <a:cs typeface="B Nazanin" pitchFamily="2" charset="-78"/>
              </a:rPr>
              <a:t>در صورتی که در یک مسابقه داور یا مربی مشاهده کند که یکی از آنها </a:t>
            </a:r>
            <a:r>
              <a:rPr lang="fa-IR" sz="2800" dirty="0" smtClean="0">
                <a:solidFill>
                  <a:srgbClr val="FFFF00"/>
                </a:solidFill>
                <a:cs typeface="B Nazanin" pitchFamily="2" charset="-78"/>
              </a:rPr>
              <a:t>برتری فاحشی </a:t>
            </a:r>
            <a:r>
              <a:rPr lang="fa-IR" sz="2800" dirty="0" smtClean="0">
                <a:cs typeface="B Nazanin" pitchFamily="2" charset="-78"/>
              </a:rPr>
              <a:t>بر دیگری دارد وامکان مصدوم شدن یکی از آنها هست حتما باید مسابقه را متوقف کند.</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001000" cy="6050760"/>
          </a:xfrm>
        </p:spPr>
        <p:txBody>
          <a:bodyPr>
            <a:normAutofit/>
          </a:bodyPr>
          <a:lstStyle/>
          <a:p>
            <a:pPr>
              <a:buNone/>
            </a:pPr>
            <a:r>
              <a:rPr lang="fa-IR" sz="2800" b="1" dirty="0" smtClean="0">
                <a:solidFill>
                  <a:srgbClr val="FFC000"/>
                </a:solidFill>
                <a:cs typeface="B Nazanin" pitchFamily="2" charset="-78"/>
              </a:rPr>
              <a:t>6- نظارت بر فعالیت های ورزشی: </a:t>
            </a:r>
            <a:r>
              <a:rPr lang="fa-IR" sz="2800" dirty="0" smtClean="0">
                <a:cs typeface="B Nazanin" pitchFamily="2" charset="-78"/>
              </a:rPr>
              <a:t>کلا نظارت مطلوب در دو بخش قابل بررسی است: </a:t>
            </a:r>
            <a:r>
              <a:rPr lang="fa-IR" sz="2800" dirty="0" smtClean="0">
                <a:solidFill>
                  <a:srgbClr val="FF0000"/>
                </a:solidFill>
                <a:cs typeface="B Nazanin" pitchFamily="2" charset="-78"/>
              </a:rPr>
              <a:t>الف: حضور مستمر در صحنه: </a:t>
            </a:r>
            <a:r>
              <a:rPr lang="fa-IR" sz="2800" dirty="0" smtClean="0">
                <a:cs typeface="B Nazanin" pitchFamily="2" charset="-78"/>
              </a:rPr>
              <a:t>کلا مربی اجازه ترک محیط ورزشی را </a:t>
            </a:r>
            <a:r>
              <a:rPr lang="fa-IR" sz="2800" u="sng" dirty="0" smtClean="0">
                <a:solidFill>
                  <a:srgbClr val="FFFF00"/>
                </a:solidFill>
                <a:cs typeface="B Nazanin" pitchFamily="2" charset="-78"/>
              </a:rPr>
              <a:t>ندارد</a:t>
            </a:r>
            <a:r>
              <a:rPr lang="fa-IR" sz="2800" dirty="0" smtClean="0">
                <a:cs typeface="B Nazanin" pitchFamily="2" charset="-78"/>
              </a:rPr>
              <a:t>. اگرچه در بسیاری از موارد سرعت رخ دادن حادثه آنقدر زیاد است که مربی نمی تواند در وقوع آن پیش گیری کند اما ممکن است وجود مربی از وخامت اوضاع جلوگیری کند</a:t>
            </a:r>
          </a:p>
          <a:p>
            <a:pPr>
              <a:buNone/>
            </a:pPr>
            <a:r>
              <a:rPr lang="fa-IR" sz="2800" dirty="0" smtClean="0">
                <a:cs typeface="B Nazanin" pitchFamily="2" charset="-78"/>
              </a:rPr>
              <a:t>اگر حادثه ای رخ دهد که مربی مجبور به ترک زمین ورزش است (مانند آسیب یکی از دانش آموزان) باید یک فرد </a:t>
            </a:r>
            <a:r>
              <a:rPr lang="fa-IR" sz="2800" dirty="0" smtClean="0">
                <a:solidFill>
                  <a:srgbClr val="FFFF00"/>
                </a:solidFill>
                <a:cs typeface="B Nazanin" pitchFamily="2" charset="-78"/>
              </a:rPr>
              <a:t>مناسب</a:t>
            </a:r>
            <a:r>
              <a:rPr lang="fa-IR" sz="2800" dirty="0" smtClean="0">
                <a:cs typeface="B Nazanin" pitchFamily="2" charset="-78"/>
              </a:rPr>
              <a:t> را جایگزین خود نماید و یا کلاس را </a:t>
            </a:r>
            <a:r>
              <a:rPr lang="fa-IR" sz="2800" dirty="0" smtClean="0">
                <a:solidFill>
                  <a:srgbClr val="FFFF00"/>
                </a:solidFill>
                <a:cs typeface="B Nazanin" pitchFamily="2" charset="-78"/>
              </a:rPr>
              <a:t>تعطیل</a:t>
            </a:r>
            <a:r>
              <a:rPr lang="fa-IR" sz="2800" dirty="0" smtClean="0">
                <a:cs typeface="B Nazanin" pitchFamily="2" charset="-78"/>
              </a:rPr>
              <a:t> کند و نمیتواند از مستخدم سالن یا یکی از ورزشکاران برای جایگزین خود استفاده کند.</a:t>
            </a:r>
          </a:p>
          <a:p>
            <a:endParaRPr lang="en-US" sz="2800" dirty="0" smtClean="0">
              <a:cs typeface="B Nazanin" pitchFamily="2"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04800"/>
            <a:ext cx="8001000" cy="6050760"/>
          </a:xfrm>
        </p:spPr>
        <p:txBody>
          <a:bodyPr>
            <a:normAutofit lnSpcReduction="10000"/>
          </a:bodyPr>
          <a:lstStyle/>
          <a:p>
            <a:pPr algn="just">
              <a:buNone/>
            </a:pPr>
            <a:r>
              <a:rPr lang="fa-IR" sz="2800" dirty="0" smtClean="0">
                <a:solidFill>
                  <a:srgbClr val="FF0000"/>
                </a:solidFill>
                <a:cs typeface="B Nazanin" pitchFamily="2" charset="-78"/>
              </a:rPr>
              <a:t>ب: کیفیت نظارت: </a:t>
            </a:r>
            <a:r>
              <a:rPr lang="fa-IR" sz="2800" dirty="0" smtClean="0">
                <a:cs typeface="B Nazanin" pitchFamily="2" charset="-78"/>
              </a:rPr>
              <a:t>حضور مربی لازم است اما حضور به تنهایی کافی نیست. کیفیت نظارت به چند عامل بستگی دارد: </a:t>
            </a:r>
            <a:r>
              <a:rPr lang="fa-IR" sz="2800" dirty="0" smtClean="0">
                <a:solidFill>
                  <a:srgbClr val="FFC000"/>
                </a:solidFill>
                <a:cs typeface="B Nazanin" pitchFamily="2" charset="-78"/>
              </a:rPr>
              <a:t>الف: سن: </a:t>
            </a:r>
            <a:r>
              <a:rPr lang="fa-IR" sz="2800" dirty="0" smtClean="0">
                <a:cs typeface="B Nazanin" pitchFamily="2" charset="-78"/>
              </a:rPr>
              <a:t>ورزشکاران کم سن مسئولیت بیشتری دارند زیرا مربی نه تنها مسئول سلامت جسم و روح آنهاست بلکه مسئول جبران خسارت های وارده از طرف آنهاست. از طرفی ورزشکار کم سن توانایی پیش بینی خطرات ناشی از فعالیت های خود را ندارد. </a:t>
            </a:r>
            <a:r>
              <a:rPr lang="fa-IR" sz="2800" dirty="0" smtClean="0">
                <a:solidFill>
                  <a:srgbClr val="FFC000"/>
                </a:solidFill>
                <a:cs typeface="B Nazanin" pitchFamily="2" charset="-78"/>
              </a:rPr>
              <a:t>ب: وضعیت جسمی و روانی ورزشکار: </a:t>
            </a:r>
            <a:r>
              <a:rPr lang="fa-IR" sz="2800" dirty="0" smtClean="0">
                <a:cs typeface="B Nazanin" pitchFamily="2" charset="-78"/>
              </a:rPr>
              <a:t>ورزشکارانی که مشکلات جسمی و روانی دارند نظارت بیشتری می خواهند.</a:t>
            </a:r>
          </a:p>
          <a:p>
            <a:pPr algn="just">
              <a:buNone/>
            </a:pPr>
            <a:r>
              <a:rPr lang="fa-IR" sz="2800" dirty="0" smtClean="0">
                <a:solidFill>
                  <a:srgbClr val="FF0000"/>
                </a:solidFill>
                <a:cs typeface="B Nazanin" pitchFamily="2" charset="-78"/>
              </a:rPr>
              <a:t>ج: نوع فعالیت ورزشی: </a:t>
            </a:r>
            <a:r>
              <a:rPr lang="fa-IR" sz="2800" dirty="0" smtClean="0">
                <a:cs typeface="B Nazanin" pitchFamily="2" charset="-78"/>
              </a:rPr>
              <a:t>انجام برخی ورزش ها خطرات بیشتری دارد مثلا کشتی، ورزش های رزمی، ژیمناستیک و ... نسبت به پینگ پنگ، دو، والیبال و ... خطرات بیشتری دارد. در ورزش های خطرناک مربی باید به گونه ای برنامه ریزی کند که امکان </a:t>
            </a:r>
            <a:r>
              <a:rPr lang="fa-IR" sz="2800" dirty="0" smtClean="0">
                <a:solidFill>
                  <a:srgbClr val="FFFF00"/>
                </a:solidFill>
                <a:cs typeface="B Nazanin" pitchFamily="2" charset="-78"/>
              </a:rPr>
              <a:t>کنترل و نظارت </a:t>
            </a:r>
            <a:r>
              <a:rPr lang="fa-IR" sz="2800" dirty="0" smtClean="0">
                <a:cs typeface="B Nazanin" pitchFamily="2" charset="-78"/>
              </a:rPr>
              <a:t>بر ورزشکار را داشته باشد مثلا در ژیمناستیک باید تک تک ورزشکاران به ترتیب به اجرای حرکات بپردازند از طرفی </a:t>
            </a:r>
            <a:r>
              <a:rPr lang="fa-IR" sz="2800" dirty="0" smtClean="0">
                <a:solidFill>
                  <a:srgbClr val="FFFF00"/>
                </a:solidFill>
                <a:cs typeface="B Nazanin" pitchFamily="2" charset="-78"/>
              </a:rPr>
              <a:t>میزان مهارت، نوع حرکات تمرینی، میزان توانایی مدیریتی مربی</a:t>
            </a:r>
            <a:r>
              <a:rPr lang="fa-IR" sz="2800" dirty="0" smtClean="0">
                <a:cs typeface="B Nazanin" pitchFamily="2" charset="-78"/>
              </a:rPr>
              <a:t> نیز اهمیت دارد. </a:t>
            </a:r>
          </a:p>
          <a:p>
            <a:pPr algn="just">
              <a:buNone/>
            </a:pP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458200" cy="4308872"/>
          </a:xfrm>
          <a:prstGeom prst="rect">
            <a:avLst/>
          </a:prstGeom>
        </p:spPr>
        <p:txBody>
          <a:bodyPr wrap="square">
            <a:spAutoFit/>
          </a:bodyPr>
          <a:lstStyle/>
          <a:p>
            <a:pPr algn="just" rtl="1">
              <a:spcAft>
                <a:spcPts val="1000"/>
              </a:spcAft>
            </a:pPr>
            <a:r>
              <a:rPr lang="ar-SA" sz="2800" dirty="0" smtClean="0">
                <a:solidFill>
                  <a:srgbClr val="FFFF00"/>
                </a:solidFill>
                <a:effectLst/>
                <a:latin typeface="Calibri"/>
                <a:ea typeface="Calibri"/>
                <a:cs typeface="B Nazanin" pitchFamily="2" charset="-78"/>
              </a:rPr>
              <a:t>هدف از </a:t>
            </a:r>
            <a:r>
              <a:rPr lang="fa-IR" sz="2800" dirty="0" smtClean="0">
                <a:solidFill>
                  <a:srgbClr val="FFFF00"/>
                </a:solidFill>
                <a:effectLst/>
                <a:latin typeface="Calibri"/>
                <a:ea typeface="Calibri"/>
                <a:cs typeface="B Nazanin" pitchFamily="2" charset="-78"/>
              </a:rPr>
              <a:t>درس </a:t>
            </a:r>
            <a:r>
              <a:rPr lang="ar-SA" sz="2800" dirty="0" smtClean="0">
                <a:solidFill>
                  <a:srgbClr val="FFFF00"/>
                </a:solidFill>
                <a:effectLst/>
                <a:latin typeface="Calibri"/>
                <a:ea typeface="Calibri"/>
                <a:cs typeface="B Nazanin" pitchFamily="2" charset="-78"/>
              </a:rPr>
              <a:t>حقوق درورزش</a:t>
            </a:r>
            <a:endParaRPr lang="en-US" sz="2800" dirty="0" smtClean="0">
              <a:effectLst/>
              <a:latin typeface="Calibri"/>
              <a:ea typeface="Calibri"/>
              <a:cs typeface="B Nazanin" pitchFamily="2" charset="-78"/>
            </a:endParaRPr>
          </a:p>
          <a:p>
            <a:pPr marL="342900" indent="-342900" algn="just" rtl="1">
              <a:spcAft>
                <a:spcPts val="1000"/>
              </a:spcAft>
            </a:pPr>
            <a:r>
              <a:rPr lang="ar-SA" sz="2800" dirty="0" smtClean="0">
                <a:latin typeface="Calibri"/>
                <a:ea typeface="Calibri"/>
                <a:cs typeface="B Nazanin" pitchFamily="2" charset="-78"/>
              </a:rPr>
              <a:t>بـالا </a:t>
            </a:r>
            <a:r>
              <a:rPr lang="ar-SA" sz="2800" dirty="0">
                <a:latin typeface="Calibri"/>
                <a:ea typeface="Calibri"/>
                <a:cs typeface="B Nazanin" pitchFamily="2" charset="-78"/>
              </a:rPr>
              <a:t>بـردن آگـاهـی هـای حقوقی جامعه ورزش </a:t>
            </a:r>
            <a:endParaRPr lang="fa-IR" sz="2800" dirty="0" smtClean="0">
              <a:latin typeface="Calibri"/>
              <a:ea typeface="Calibri"/>
              <a:cs typeface="B Nazanin" pitchFamily="2" charset="-78"/>
            </a:endParaRPr>
          </a:p>
          <a:p>
            <a:pPr marL="342900" indent="-342900" algn="just" rtl="1">
              <a:spcAft>
                <a:spcPts val="1000"/>
              </a:spcAft>
            </a:pPr>
            <a:r>
              <a:rPr lang="fa-IR" sz="2800" dirty="0" smtClean="0">
                <a:latin typeface="Calibri"/>
                <a:ea typeface="Calibri"/>
                <a:cs typeface="B Nazanin" pitchFamily="2" charset="-78"/>
              </a:rPr>
              <a:t>استفاده از این آگاهی در</a:t>
            </a:r>
            <a:r>
              <a:rPr lang="ar-SA" sz="2800" dirty="0" smtClean="0">
                <a:latin typeface="Calibri"/>
                <a:ea typeface="Calibri"/>
                <a:cs typeface="B Nazanin" pitchFamily="2" charset="-78"/>
              </a:rPr>
              <a:t>جلوگیری </a:t>
            </a:r>
            <a:r>
              <a:rPr lang="ar-SA" sz="2800" dirty="0">
                <a:latin typeface="Calibri"/>
                <a:ea typeface="Calibri"/>
                <a:cs typeface="B Nazanin" pitchFamily="2" charset="-78"/>
              </a:rPr>
              <a:t>و کاهش حوادث ناشی از ورزش</a:t>
            </a:r>
            <a:endParaRPr lang="fa-IR" sz="2800" dirty="0">
              <a:latin typeface="Calibri"/>
              <a:ea typeface="Calibri"/>
              <a:cs typeface="B Nazanin" pitchFamily="2" charset="-78"/>
            </a:endParaRPr>
          </a:p>
          <a:p>
            <a:pPr marL="342900" indent="-342900" algn="just" rtl="1">
              <a:spcAft>
                <a:spcPts val="1000"/>
              </a:spcAft>
            </a:pPr>
            <a:r>
              <a:rPr lang="fa-IR" sz="2800" dirty="0" smtClean="0">
                <a:latin typeface="Calibri"/>
                <a:ea typeface="Calibri"/>
                <a:cs typeface="B Nazanin" pitchFamily="2" charset="-78"/>
              </a:rPr>
              <a:t>شفاف نمودن نقش حیاتی ورزش از دیدگاه حقوق </a:t>
            </a:r>
          </a:p>
          <a:p>
            <a:pPr marL="342900" indent="-342900" algn="just" rtl="1">
              <a:spcAft>
                <a:spcPts val="1000"/>
              </a:spcAft>
            </a:pPr>
            <a:r>
              <a:rPr lang="fa-IR" sz="2800" dirty="0" smtClean="0">
                <a:latin typeface="Calibri"/>
                <a:ea typeface="Calibri"/>
                <a:cs typeface="B Nazanin" pitchFamily="2" charset="-78"/>
              </a:rPr>
              <a:t>تشریح وظایف و اختیارات مدیران ورزشی از نظر حقوقی</a:t>
            </a:r>
            <a:endParaRPr lang="fa-IR" sz="2800" dirty="0">
              <a:latin typeface="Calibri"/>
              <a:ea typeface="Calibri"/>
              <a:cs typeface="B Nazanin" pitchFamily="2" charset="-78"/>
            </a:endParaRPr>
          </a:p>
          <a:p>
            <a:pPr marL="342900" indent="-342900" algn="just" rtl="1">
              <a:spcAft>
                <a:spcPts val="1000"/>
              </a:spcAft>
            </a:pPr>
            <a:r>
              <a:rPr lang="ar-SA" sz="2800" dirty="0">
                <a:latin typeface="Calibri"/>
                <a:ea typeface="Calibri"/>
                <a:cs typeface="B Nazanin" pitchFamily="2" charset="-78"/>
              </a:rPr>
              <a:t> </a:t>
            </a:r>
            <a:r>
              <a:rPr lang="fa-IR" sz="2800" dirty="0" smtClean="0">
                <a:latin typeface="Calibri"/>
                <a:ea typeface="Calibri"/>
                <a:cs typeface="B Nazanin" pitchFamily="2" charset="-78"/>
              </a:rPr>
              <a:t>ارائه تدابیر حقوقی که قبل و بعد از وقوع حوادث ورزشی باید اتخاذ شود</a:t>
            </a:r>
            <a:endParaRPr lang="fa-IR" sz="2800" dirty="0">
              <a:latin typeface="Calibri"/>
              <a:ea typeface="Calibri"/>
              <a:cs typeface="B Nazanin" pitchFamily="2" charset="-78"/>
            </a:endParaRPr>
          </a:p>
          <a:p>
            <a:pPr marL="342900" indent="-342900" algn="just" rtl="1">
              <a:spcAft>
                <a:spcPts val="1000"/>
              </a:spcAft>
            </a:pPr>
            <a:r>
              <a:rPr lang="ar-SA" sz="2800" dirty="0">
                <a:latin typeface="Calibri"/>
                <a:ea typeface="Calibri"/>
                <a:cs typeface="B Nazanin" pitchFamily="2" charset="-78"/>
              </a:rPr>
              <a:t> </a:t>
            </a:r>
            <a:r>
              <a:rPr lang="fa-IR" sz="2800" dirty="0" smtClean="0">
                <a:latin typeface="Calibri"/>
                <a:ea typeface="Calibri"/>
                <a:cs typeface="B Nazanin" pitchFamily="2" charset="-78"/>
              </a:rPr>
              <a:t>درامان نگه داشتن </a:t>
            </a:r>
            <a:r>
              <a:rPr lang="ar-SA" sz="2800" dirty="0" smtClean="0">
                <a:latin typeface="Calibri"/>
                <a:ea typeface="Calibri"/>
                <a:cs typeface="B Nazanin" pitchFamily="2" charset="-78"/>
              </a:rPr>
              <a:t>سلامتی </a:t>
            </a:r>
            <a:r>
              <a:rPr lang="ar-SA" sz="2800" dirty="0">
                <a:latin typeface="Calibri"/>
                <a:ea typeface="Calibri"/>
                <a:cs typeface="B Nazanin" pitchFamily="2" charset="-78"/>
              </a:rPr>
              <a:t>جسمی و روانی </a:t>
            </a:r>
            <a:r>
              <a:rPr lang="ar-SA" sz="2800" dirty="0" smtClean="0">
                <a:effectLst/>
                <a:latin typeface="Calibri"/>
                <a:ea typeface="Calibri"/>
                <a:cs typeface="B Nazanin" pitchFamily="2" charset="-78"/>
              </a:rPr>
              <a:t>و حیثیتی</a:t>
            </a:r>
            <a:r>
              <a:rPr lang="fa-IR" sz="2800" dirty="0" smtClean="0">
                <a:effectLst/>
                <a:latin typeface="Calibri"/>
                <a:ea typeface="Calibri"/>
                <a:cs typeface="B Nazanin" pitchFamily="2" charset="-78"/>
              </a:rPr>
              <a:t> افرادی که با ورزش سر و کار دارند</a:t>
            </a:r>
          </a:p>
        </p:txBody>
      </p:sp>
    </p:spTree>
    <p:extLst>
      <p:ext uri="{BB962C8B-B14F-4D97-AF65-F5344CB8AC3E}">
        <p14:creationId xmlns:p14="http://schemas.microsoft.com/office/powerpoint/2010/main" xmlns="" val="2590894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5974560"/>
          </a:xfrm>
        </p:spPr>
        <p:txBody>
          <a:bodyPr>
            <a:normAutofit/>
          </a:bodyPr>
          <a:lstStyle/>
          <a:p>
            <a:pPr>
              <a:buNone/>
            </a:pPr>
            <a:r>
              <a:rPr lang="fa-IR" sz="2800" b="1" dirty="0" smtClean="0">
                <a:solidFill>
                  <a:srgbClr val="FFC000"/>
                </a:solidFill>
                <a:cs typeface="B Nazanin" pitchFamily="2" charset="-78"/>
              </a:rPr>
              <a:t>7- توجه به شرایط جوی: </a:t>
            </a:r>
            <a:r>
              <a:rPr lang="fa-IR" sz="2800" dirty="0" smtClean="0">
                <a:cs typeface="B Nazanin" pitchFamily="2" charset="-78"/>
              </a:rPr>
              <a:t>در صورتی که شرایط جوی به گونه ای باشد که </a:t>
            </a:r>
            <a:r>
              <a:rPr lang="fa-IR" sz="2800" dirty="0" smtClean="0">
                <a:solidFill>
                  <a:srgbClr val="FFFF00"/>
                </a:solidFill>
                <a:cs typeface="B Nazanin" pitchFamily="2" charset="-78"/>
              </a:rPr>
              <a:t>احتمال آسیب به ورزشکار </a:t>
            </a:r>
            <a:r>
              <a:rPr lang="fa-IR" sz="2800" dirty="0" smtClean="0">
                <a:cs typeface="B Nazanin" pitchFamily="2" charset="-78"/>
              </a:rPr>
              <a:t>باشد (مانند رعد و برق، طوفان، یخ زدن زمین، بارش برف و باران، گرما و ...) مربی یا داور باید از ادامه فعالیت جلوگیری کند در غیر اینصورت در صورت وقوع حادثه مجرم است.</a:t>
            </a:r>
          </a:p>
          <a:p>
            <a:pPr>
              <a:buNone/>
            </a:pPr>
            <a:endParaRPr lang="en-US" sz="2800" dirty="0" smtClean="0">
              <a:cs typeface="B Nazanin" pitchFamily="2"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40760"/>
            <a:ext cx="8077200" cy="1874040"/>
          </a:xfrm>
        </p:spPr>
        <p:txBody>
          <a:bodyPr>
            <a:normAutofit/>
          </a:bodyPr>
          <a:lstStyle/>
          <a:p>
            <a:pPr>
              <a:buNone/>
            </a:pPr>
            <a:r>
              <a:rPr lang="fa-IR" sz="7200" b="1" dirty="0" smtClean="0">
                <a:solidFill>
                  <a:srgbClr val="FFFF00"/>
                </a:solidFill>
                <a:effectLst>
                  <a:outerShdw blurRad="38100" dist="38100" dir="2700000" algn="tl">
                    <a:srgbClr val="000000">
                      <a:alpha val="43137"/>
                    </a:srgbClr>
                  </a:outerShdw>
                </a:effectLst>
                <a:cs typeface="B Nazanin" pitchFamily="2" charset="-78"/>
              </a:rPr>
              <a:t>کمک به ورزشکار مصدوم</a:t>
            </a:r>
            <a:endParaRPr lang="en-US" sz="7200" b="1" dirty="0" smtClean="0">
              <a:solidFill>
                <a:srgbClr val="FFFF00"/>
              </a:solidFill>
              <a:effectLst>
                <a:outerShdw blurRad="38100" dist="38100" dir="2700000" algn="tl">
                  <a:srgbClr val="000000">
                    <a:alpha val="43137"/>
                  </a:srgbClr>
                </a:outerShdw>
              </a:effectLst>
              <a:cs typeface="B Nazanin"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98360"/>
          </a:xfrm>
        </p:spPr>
        <p:txBody>
          <a:bodyPr>
            <a:normAutofit lnSpcReduction="10000"/>
          </a:bodyPr>
          <a:lstStyle/>
          <a:p>
            <a:pPr algn="ctr">
              <a:buNone/>
            </a:pPr>
            <a:r>
              <a:rPr lang="fa-IR" sz="2800" b="1" dirty="0" smtClean="0">
                <a:solidFill>
                  <a:srgbClr val="FFC000"/>
                </a:solidFill>
                <a:cs typeface="B Nazanin" pitchFamily="2" charset="-78"/>
              </a:rPr>
              <a:t>ورزشکار مصدومی که در معرض خطر جانی است:</a:t>
            </a:r>
          </a:p>
          <a:p>
            <a:pPr algn="just">
              <a:buNone/>
            </a:pPr>
            <a:r>
              <a:rPr lang="fa-IR" sz="2800" dirty="0" smtClean="0">
                <a:cs typeface="B Nazanin" pitchFamily="2" charset="-78"/>
              </a:rPr>
              <a:t> ماده واحده: هر کس شخصی را در معرض </a:t>
            </a:r>
            <a:r>
              <a:rPr lang="fa-IR" sz="2800" dirty="0" smtClean="0">
                <a:solidFill>
                  <a:srgbClr val="FFFF00"/>
                </a:solidFill>
                <a:cs typeface="B Nazanin" pitchFamily="2" charset="-78"/>
              </a:rPr>
              <a:t>خطر جانی </a:t>
            </a:r>
            <a:r>
              <a:rPr lang="fa-IR" sz="2800" dirty="0" smtClean="0">
                <a:cs typeface="B Nazanin" pitchFamily="2" charset="-78"/>
              </a:rPr>
              <a:t>مشاهده کند و بتواند با </a:t>
            </a:r>
            <a:r>
              <a:rPr lang="fa-IR" sz="2800" dirty="0" smtClean="0">
                <a:solidFill>
                  <a:srgbClr val="FFFF00"/>
                </a:solidFill>
                <a:cs typeface="B Nazanin" pitchFamily="2" charset="-78"/>
              </a:rPr>
              <a:t>اقدام فوری خود </a:t>
            </a:r>
            <a:r>
              <a:rPr lang="fa-IR" sz="2800" dirty="0" smtClean="0">
                <a:cs typeface="B Nazanin" pitchFamily="2" charset="-78"/>
              </a:rPr>
              <a:t>یا </a:t>
            </a:r>
            <a:r>
              <a:rPr lang="fa-IR" sz="2800" dirty="0" smtClean="0">
                <a:solidFill>
                  <a:srgbClr val="FFFF00"/>
                </a:solidFill>
                <a:cs typeface="B Nazanin" pitchFamily="2" charset="-78"/>
              </a:rPr>
              <a:t>کمک طلبیدن </a:t>
            </a:r>
            <a:r>
              <a:rPr lang="fa-IR" sz="2800" dirty="0" smtClean="0">
                <a:cs typeface="B Nazanin" pitchFamily="2" charset="-78"/>
              </a:rPr>
              <a:t>از دیگران یا </a:t>
            </a:r>
            <a:r>
              <a:rPr lang="fa-IR" sz="2800" dirty="0" smtClean="0">
                <a:solidFill>
                  <a:srgbClr val="FFFF00"/>
                </a:solidFill>
                <a:cs typeface="B Nazanin" pitchFamily="2" charset="-78"/>
              </a:rPr>
              <a:t>اعلام فوری </a:t>
            </a:r>
            <a:r>
              <a:rPr lang="fa-IR" sz="2800" dirty="0" smtClean="0">
                <a:cs typeface="B Nazanin" pitchFamily="2" charset="-78"/>
              </a:rPr>
              <a:t>به مراجع یا مقامات صلاحیت دار از </a:t>
            </a:r>
            <a:r>
              <a:rPr lang="fa-IR" sz="2800" dirty="0" smtClean="0">
                <a:solidFill>
                  <a:srgbClr val="FFFF00"/>
                </a:solidFill>
                <a:cs typeface="B Nazanin" pitchFamily="2" charset="-78"/>
              </a:rPr>
              <a:t>وقوع خطر </a:t>
            </a:r>
            <a:r>
              <a:rPr lang="fa-IR" sz="2800" dirty="0" smtClean="0">
                <a:cs typeface="B Nazanin" pitchFamily="2" charset="-78"/>
              </a:rPr>
              <a:t>یا </a:t>
            </a:r>
            <a:r>
              <a:rPr lang="fa-IR" sz="2800" dirty="0" smtClean="0">
                <a:solidFill>
                  <a:srgbClr val="FFFF00"/>
                </a:solidFill>
                <a:cs typeface="B Nazanin" pitchFamily="2" charset="-78"/>
              </a:rPr>
              <a:t>تشدید</a:t>
            </a:r>
            <a:r>
              <a:rPr lang="fa-IR" sz="2800" dirty="0" smtClean="0">
                <a:cs typeface="B Nazanin" pitchFamily="2" charset="-78"/>
              </a:rPr>
              <a:t> آن جلوگیری کند بدون اینکه با این اقدام </a:t>
            </a:r>
            <a:r>
              <a:rPr lang="fa-IR" sz="2800" dirty="0" smtClean="0">
                <a:solidFill>
                  <a:srgbClr val="FFFF00"/>
                </a:solidFill>
                <a:cs typeface="B Nazanin" pitchFamily="2" charset="-78"/>
              </a:rPr>
              <a:t>خطری متوجه خود </a:t>
            </a:r>
            <a:r>
              <a:rPr lang="fa-IR" sz="2800" dirty="0" smtClean="0">
                <a:cs typeface="B Nazanin" pitchFamily="2" charset="-78"/>
              </a:rPr>
              <a:t>یا </a:t>
            </a:r>
            <a:r>
              <a:rPr lang="fa-IR" sz="2800" dirty="0" smtClean="0">
                <a:solidFill>
                  <a:srgbClr val="FFFF00"/>
                </a:solidFill>
                <a:cs typeface="B Nazanin" pitchFamily="2" charset="-78"/>
              </a:rPr>
              <a:t>دیگران</a:t>
            </a:r>
            <a:r>
              <a:rPr lang="fa-IR" sz="2800" dirty="0" smtClean="0">
                <a:cs typeface="B Nazanin" pitchFamily="2" charset="-78"/>
              </a:rPr>
              <a:t> شود، و از اقدام به این امر خودداری نماید به </a:t>
            </a:r>
            <a:r>
              <a:rPr lang="fa-IR" sz="2800" dirty="0" smtClean="0">
                <a:solidFill>
                  <a:srgbClr val="FFFF00"/>
                </a:solidFill>
                <a:cs typeface="B Nazanin" pitchFamily="2" charset="-78"/>
              </a:rPr>
              <a:t>حبس</a:t>
            </a:r>
            <a:r>
              <a:rPr lang="fa-IR" sz="2800" dirty="0" smtClean="0">
                <a:cs typeface="B Nazanin" pitchFamily="2" charset="-78"/>
              </a:rPr>
              <a:t> تا یکسال و پرداخت </a:t>
            </a:r>
            <a:r>
              <a:rPr lang="fa-IR" sz="2800" dirty="0" smtClean="0">
                <a:solidFill>
                  <a:srgbClr val="FFFF00"/>
                </a:solidFill>
                <a:cs typeface="B Nazanin" pitchFamily="2" charset="-78"/>
              </a:rPr>
              <a:t>جریمه</a:t>
            </a:r>
            <a:r>
              <a:rPr lang="fa-IR" sz="2800" dirty="0" smtClean="0">
                <a:cs typeface="B Nazanin" pitchFamily="2" charset="-78"/>
              </a:rPr>
              <a:t> نقدی محکوم می شود. </a:t>
            </a:r>
            <a:r>
              <a:rPr lang="fa-IR" sz="2800" b="1" dirty="0" smtClean="0">
                <a:solidFill>
                  <a:srgbClr val="FFC000"/>
                </a:solidFill>
                <a:cs typeface="B Nazanin" pitchFamily="2" charset="-78"/>
              </a:rPr>
              <a:t> </a:t>
            </a:r>
          </a:p>
          <a:p>
            <a:pPr algn="just">
              <a:buNone/>
            </a:pPr>
            <a:r>
              <a:rPr lang="fa-IR" sz="2800" dirty="0" smtClean="0">
                <a:solidFill>
                  <a:srgbClr val="FFFF00"/>
                </a:solidFill>
                <a:cs typeface="B Nazanin" pitchFamily="2" charset="-78"/>
              </a:rPr>
              <a:t>تحلیل حقوقی ماده واحده: </a:t>
            </a:r>
            <a:r>
              <a:rPr lang="fa-IR" sz="2800" dirty="0" smtClean="0">
                <a:cs typeface="B Nazanin" pitchFamily="2" charset="-78"/>
              </a:rPr>
              <a:t>1- مقابله با بی تفاوتی اشخاص هر چند در حادثه بی تقصیر باشند.</a:t>
            </a:r>
          </a:p>
          <a:p>
            <a:pPr algn="just">
              <a:buNone/>
            </a:pPr>
            <a:r>
              <a:rPr lang="fa-IR" sz="2800" dirty="0" smtClean="0">
                <a:cs typeface="B Nazanin" pitchFamily="2" charset="-78"/>
              </a:rPr>
              <a:t>2- حتما باید </a:t>
            </a:r>
            <a:r>
              <a:rPr lang="fa-IR" sz="2800" dirty="0" smtClean="0">
                <a:solidFill>
                  <a:srgbClr val="FFFF00"/>
                </a:solidFill>
                <a:cs typeface="B Nazanin" pitchFamily="2" charset="-78"/>
              </a:rPr>
              <a:t>خطر جانی </a:t>
            </a:r>
            <a:r>
              <a:rPr lang="fa-IR" sz="2800" dirty="0" smtClean="0">
                <a:cs typeface="B Nazanin" pitchFamily="2" charset="-78"/>
              </a:rPr>
              <a:t>فرد را تهدید کند.خطر جزیی شامل این قانون نمی شود.</a:t>
            </a:r>
          </a:p>
          <a:p>
            <a:pPr algn="just">
              <a:buNone/>
            </a:pPr>
            <a:r>
              <a:rPr lang="fa-IR" sz="2800" dirty="0" smtClean="0">
                <a:cs typeface="B Nazanin" pitchFamily="2" charset="-78"/>
              </a:rPr>
              <a:t>3- </a:t>
            </a:r>
            <a:r>
              <a:rPr lang="fa-IR" sz="2800" dirty="0" smtClean="0">
                <a:solidFill>
                  <a:srgbClr val="FFFF00"/>
                </a:solidFill>
                <a:cs typeface="B Nazanin" pitchFamily="2" charset="-78"/>
              </a:rPr>
              <a:t>هر کاری </a:t>
            </a:r>
            <a:r>
              <a:rPr lang="fa-IR" sz="2800" dirty="0" smtClean="0">
                <a:cs typeface="B Nazanin" pitchFamily="2" charset="-78"/>
              </a:rPr>
              <a:t>فرد میتواند باید انجام دهد اعم از اقدام خودش یا کمک گرفتن از دیگران و یا اطلاع به مراجع ذیربط</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772400" cy="5974560"/>
          </a:xfrm>
        </p:spPr>
        <p:txBody>
          <a:bodyPr>
            <a:normAutofit/>
          </a:bodyPr>
          <a:lstStyle/>
          <a:p>
            <a:pPr algn="just">
              <a:buNone/>
            </a:pPr>
            <a:r>
              <a:rPr lang="fa-IR" sz="2800" dirty="0" smtClean="0">
                <a:cs typeface="B Nazanin" pitchFamily="2" charset="-78"/>
              </a:rPr>
              <a:t>4-خطر جانی </a:t>
            </a:r>
            <a:r>
              <a:rPr lang="fa-IR" sz="2800" dirty="0" smtClean="0">
                <a:solidFill>
                  <a:srgbClr val="FFFF00"/>
                </a:solidFill>
                <a:cs typeface="B Nazanin" pitchFamily="2" charset="-78"/>
              </a:rPr>
              <a:t>ممکن است </a:t>
            </a:r>
            <a:r>
              <a:rPr lang="fa-IR" sz="2800" dirty="0" smtClean="0">
                <a:cs typeface="B Nazanin" pitchFamily="2" charset="-78"/>
              </a:rPr>
              <a:t>رخ داده باشد یا هنوز رخ نداده باشد مانند کوهنوردی که در صخره ای گیر کرده است.</a:t>
            </a:r>
          </a:p>
          <a:p>
            <a:pPr algn="just">
              <a:buNone/>
            </a:pPr>
            <a:r>
              <a:rPr lang="fa-IR" sz="2800" dirty="0" smtClean="0">
                <a:cs typeface="B Nazanin" pitchFamily="2" charset="-78"/>
              </a:rPr>
              <a:t>5- همین که فردی خطر جانی شخصی را </a:t>
            </a:r>
            <a:r>
              <a:rPr lang="fa-IR" sz="2800" dirty="0" smtClean="0">
                <a:solidFill>
                  <a:srgbClr val="FFFF00"/>
                </a:solidFill>
                <a:cs typeface="B Nazanin" pitchFamily="2" charset="-78"/>
              </a:rPr>
              <a:t>مشاهده</a:t>
            </a:r>
            <a:r>
              <a:rPr lang="fa-IR" sz="2800" dirty="0" smtClean="0">
                <a:cs typeface="B Nazanin" pitchFamily="2" charset="-78"/>
              </a:rPr>
              <a:t> کند مسئول است لزومی ندارد که خودش در حادثه نقشی داشته باشد.</a:t>
            </a:r>
          </a:p>
          <a:p>
            <a:pPr algn="just">
              <a:buNone/>
            </a:pPr>
            <a:r>
              <a:rPr lang="fa-IR" sz="2800" dirty="0" smtClean="0">
                <a:cs typeface="B Nazanin" pitchFamily="2" charset="-78"/>
              </a:rPr>
              <a:t>6-این ماده واحده ناظر به همه افراد با هر شغل و حرفه ای است.</a:t>
            </a:r>
          </a:p>
          <a:p>
            <a:pPr algn="just">
              <a:buNone/>
            </a:pPr>
            <a:r>
              <a:rPr lang="fa-IR" sz="2800" dirty="0" smtClean="0">
                <a:cs typeface="B Nazanin" pitchFamily="2" charset="-78"/>
              </a:rPr>
              <a:t>7- شرط مسئول بودن فرد این است که کمک کردن </a:t>
            </a:r>
            <a:r>
              <a:rPr lang="fa-IR" sz="2800" dirty="0" smtClean="0">
                <a:solidFill>
                  <a:srgbClr val="FFFF00"/>
                </a:solidFill>
                <a:cs typeface="B Nazanin" pitchFamily="2" charset="-78"/>
              </a:rPr>
              <a:t>خطری</a:t>
            </a:r>
            <a:r>
              <a:rPr lang="fa-IR" sz="2800" dirty="0" smtClean="0">
                <a:cs typeface="B Nazanin" pitchFamily="2" charset="-78"/>
              </a:rPr>
              <a:t> برای </a:t>
            </a:r>
            <a:r>
              <a:rPr lang="fa-IR" sz="2800" dirty="0" smtClean="0">
                <a:solidFill>
                  <a:srgbClr val="FFFF00"/>
                </a:solidFill>
                <a:cs typeface="B Nazanin" pitchFamily="2" charset="-78"/>
              </a:rPr>
              <a:t>خودش یا دیگران </a:t>
            </a:r>
            <a:r>
              <a:rPr lang="fa-IR" sz="2800" dirty="0" smtClean="0">
                <a:cs typeface="B Nazanin" pitchFamily="2" charset="-78"/>
              </a:rPr>
              <a:t>نداشته باشد.</a:t>
            </a:r>
          </a:p>
          <a:p>
            <a:pPr algn="just">
              <a:buNone/>
            </a:pPr>
            <a:r>
              <a:rPr lang="fa-IR" sz="2800" dirty="0" smtClean="0">
                <a:cs typeface="B Nazanin" pitchFamily="2" charset="-78"/>
              </a:rPr>
              <a:t>8- کمک باید </a:t>
            </a:r>
            <a:r>
              <a:rPr lang="fa-IR" sz="2800" dirty="0" smtClean="0">
                <a:solidFill>
                  <a:srgbClr val="FFFF00"/>
                </a:solidFill>
                <a:cs typeface="B Nazanin" pitchFamily="2" charset="-78"/>
              </a:rPr>
              <a:t>فوری</a:t>
            </a:r>
            <a:r>
              <a:rPr lang="fa-IR" sz="2800" dirty="0" smtClean="0">
                <a:cs typeface="B Nazanin" pitchFamily="2" charset="-78"/>
              </a:rPr>
              <a:t> انجام شود.</a:t>
            </a:r>
          </a:p>
          <a:p>
            <a:pPr algn="just">
              <a:buNone/>
            </a:pPr>
            <a:r>
              <a:rPr lang="fa-IR" sz="2800" dirty="0" smtClean="0">
                <a:cs typeface="B Nazanin" pitchFamily="2" charset="-78"/>
              </a:rPr>
              <a:t>9- </a:t>
            </a:r>
            <a:r>
              <a:rPr lang="fa-IR" sz="2800" dirty="0" smtClean="0">
                <a:solidFill>
                  <a:srgbClr val="FFFF00"/>
                </a:solidFill>
                <a:cs typeface="B Nazanin" pitchFamily="2" charset="-78"/>
              </a:rPr>
              <a:t>نتیجه کمک </a:t>
            </a:r>
            <a:r>
              <a:rPr lang="fa-IR" sz="2800" dirty="0" smtClean="0">
                <a:cs typeface="B Nazanin" pitchFamily="2" charset="-78"/>
              </a:rPr>
              <a:t>او مهم نیست حتی اگر فرد فوت نماید.</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normAutofit/>
          </a:bodyPr>
          <a:lstStyle/>
          <a:p>
            <a:pPr algn="just">
              <a:buNone/>
            </a:pPr>
            <a:r>
              <a:rPr lang="fa-IR" sz="2800" dirty="0" smtClean="0">
                <a:cs typeface="B Nazanin" pitchFamily="2" charset="-78"/>
              </a:rPr>
              <a:t>تشدید مجازات </a:t>
            </a:r>
            <a:r>
              <a:rPr lang="fa-IR" sz="2800" dirty="0" smtClean="0">
                <a:solidFill>
                  <a:srgbClr val="FFFF00"/>
                </a:solidFill>
                <a:cs typeface="B Nazanin" pitchFamily="2" charset="-78"/>
              </a:rPr>
              <a:t>افراد حرفه ای در کمک رسانی</a:t>
            </a:r>
            <a:r>
              <a:rPr lang="fa-IR" sz="2800" dirty="0" smtClean="0">
                <a:cs typeface="B Nazanin" pitchFamily="2" charset="-78"/>
              </a:rPr>
              <a:t>: اگر مشاهده گر به</a:t>
            </a:r>
            <a:r>
              <a:rPr lang="fa-IR" sz="2800" dirty="0" smtClean="0">
                <a:solidFill>
                  <a:srgbClr val="FFFF00"/>
                </a:solidFill>
                <a:cs typeface="B Nazanin" pitchFamily="2" charset="-78"/>
              </a:rPr>
              <a:t> اقتضای شغلش </a:t>
            </a:r>
            <a:r>
              <a:rPr lang="fa-IR" sz="2800" dirty="0" smtClean="0">
                <a:cs typeface="B Nazanin" pitchFamily="2" charset="-78"/>
              </a:rPr>
              <a:t>بتواند کمک کند (مانند پزشکی که شاهد بیماری یا آسیب جسمی شخصی است یا ناجی که شاهد غرق شدن فردی است) و کمک نکند مقدار مجازاتش بیشتر از افراد عادی است و مدت حبس و جریمه اش </a:t>
            </a:r>
            <a:r>
              <a:rPr lang="fa-IR" sz="2800" dirty="0" smtClean="0">
                <a:solidFill>
                  <a:srgbClr val="FFFF00"/>
                </a:solidFill>
                <a:cs typeface="B Nazanin" pitchFamily="2" charset="-78"/>
              </a:rPr>
              <a:t>دو برابر </a:t>
            </a:r>
            <a:r>
              <a:rPr lang="fa-IR" sz="2800" dirty="0" smtClean="0">
                <a:cs typeface="B Nazanin" pitchFamily="2" charset="-78"/>
              </a:rPr>
              <a:t>افراد عادی است. (یعنی دو سال حبس)</a:t>
            </a:r>
          </a:p>
          <a:p>
            <a:pPr algn="just">
              <a:buNone/>
            </a:pPr>
            <a:r>
              <a:rPr lang="fa-IR" sz="2800" dirty="0" smtClean="0">
                <a:cs typeface="B Nazanin" pitchFamily="2" charset="-78"/>
              </a:rPr>
              <a:t>تشدید مجازات </a:t>
            </a:r>
            <a:r>
              <a:rPr lang="fa-IR" sz="2800" dirty="0" smtClean="0">
                <a:solidFill>
                  <a:srgbClr val="FFFF00"/>
                </a:solidFill>
                <a:cs typeface="B Nazanin" pitchFamily="2" charset="-78"/>
              </a:rPr>
              <a:t>مربی و معلم</a:t>
            </a:r>
            <a:r>
              <a:rPr lang="fa-IR" sz="2800" dirty="0" smtClean="0">
                <a:cs typeface="B Nazanin" pitchFamily="2" charset="-78"/>
              </a:rPr>
              <a:t>: اگر کسی که وظیفه حفظ سلامتی شخصی را بر عهده دارد و به مصدوم کمک نکند مجازاتش بیشتر است مانند معلم یا مربی ورزش که مسئول سلامت دانش آموزان یا ورزشکاران هستند (حبس تا سه سال)</a:t>
            </a:r>
            <a:endParaRPr lang="en-US" sz="2800" dirty="0" smtClean="0">
              <a:cs typeface="B Nazanin" pitchFamily="2"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7772400" cy="5517360"/>
          </a:xfrm>
        </p:spPr>
        <p:txBody>
          <a:bodyPr>
            <a:normAutofit/>
          </a:bodyPr>
          <a:lstStyle/>
          <a:p>
            <a:pPr algn="just"/>
            <a:r>
              <a:rPr lang="fa-IR" sz="2800" dirty="0" smtClean="0">
                <a:cs typeface="B Nazanin" pitchFamily="2" charset="-78"/>
              </a:rPr>
              <a:t>از نظر قانون مراکز درمانی </a:t>
            </a:r>
            <a:r>
              <a:rPr lang="fa-IR" sz="2800" dirty="0" smtClean="0">
                <a:solidFill>
                  <a:srgbClr val="FFFF00"/>
                </a:solidFill>
                <a:cs typeface="B Nazanin" pitchFamily="2" charset="-78"/>
              </a:rPr>
              <a:t>باید</a:t>
            </a:r>
            <a:r>
              <a:rPr lang="fa-IR" sz="2800" dirty="0" smtClean="0">
                <a:cs typeface="B Nazanin" pitchFamily="2" charset="-78"/>
              </a:rPr>
              <a:t> مصدومان را مداوا کنند در غیر اینصورت مجازات می شوند.</a:t>
            </a:r>
          </a:p>
          <a:p>
            <a:pPr algn="just"/>
            <a:r>
              <a:rPr lang="fa-IR" sz="2800" dirty="0" smtClean="0">
                <a:cs typeface="B Nazanin" pitchFamily="2" charset="-78"/>
              </a:rPr>
              <a:t>پلیس نیز </a:t>
            </a:r>
            <a:r>
              <a:rPr lang="fa-IR" sz="2800" dirty="0" smtClean="0">
                <a:solidFill>
                  <a:srgbClr val="FFFF00"/>
                </a:solidFill>
                <a:cs typeface="B Nazanin" pitchFamily="2" charset="-78"/>
              </a:rPr>
              <a:t>نباید</a:t>
            </a:r>
            <a:r>
              <a:rPr lang="fa-IR" sz="2800" dirty="0" smtClean="0">
                <a:cs typeface="B Nazanin" pitchFamily="2" charset="-78"/>
              </a:rPr>
              <a:t> معترض افراد شود که به مصدومان کمک کرده اند.</a:t>
            </a:r>
            <a:endParaRPr lang="en-US" sz="2800" dirty="0" smtClean="0">
              <a:cs typeface="B Nazanin" pitchFamily="2" charset="-7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normAutofit/>
          </a:bodyPr>
          <a:lstStyle/>
          <a:p>
            <a:pPr algn="just">
              <a:buNone/>
            </a:pPr>
            <a:r>
              <a:rPr lang="fa-IR" sz="2800" b="1" dirty="0" smtClean="0">
                <a:solidFill>
                  <a:srgbClr val="FFC000"/>
                </a:solidFill>
                <a:cs typeface="B Nazanin" pitchFamily="2" charset="-78"/>
              </a:rPr>
              <a:t>ورزشکارانی که صدمه آنها خطر جانی ندارد</a:t>
            </a:r>
            <a:r>
              <a:rPr lang="en-US" sz="2800" b="1" dirty="0" smtClean="0">
                <a:solidFill>
                  <a:srgbClr val="FFC000"/>
                </a:solidFill>
                <a:cs typeface="B Nazanin" pitchFamily="2" charset="-78"/>
              </a:rPr>
              <a:t> </a:t>
            </a:r>
            <a:endParaRPr lang="fa-IR" sz="2800" b="1" dirty="0" smtClean="0">
              <a:solidFill>
                <a:srgbClr val="FFC000"/>
              </a:solidFill>
              <a:cs typeface="B Nazanin" pitchFamily="2" charset="-78"/>
            </a:endParaRPr>
          </a:p>
          <a:p>
            <a:pPr algn="just">
              <a:buNone/>
            </a:pPr>
            <a:r>
              <a:rPr lang="fa-IR" sz="2800" dirty="0" smtClean="0">
                <a:cs typeface="B Nazanin" pitchFamily="2" charset="-78"/>
              </a:rPr>
              <a:t>اگرچه اقدام فوری نیاز نیست اما باید به مصدوم کمک کرد.</a:t>
            </a:r>
          </a:p>
          <a:p>
            <a:pPr algn="just">
              <a:buNone/>
            </a:pPr>
            <a:r>
              <a:rPr lang="fa-IR" sz="2800" dirty="0" smtClean="0">
                <a:solidFill>
                  <a:srgbClr val="FFC000"/>
                </a:solidFill>
                <a:cs typeface="B Nazanin" pitchFamily="2" charset="-78"/>
              </a:rPr>
              <a:t>تجاوز از کمک های اولیه: </a:t>
            </a:r>
            <a:r>
              <a:rPr lang="fa-IR" sz="2800" dirty="0" smtClean="0">
                <a:cs typeface="B Nazanin" pitchFamily="2" charset="-78"/>
              </a:rPr>
              <a:t>اگرچه خودداری ازکمک های اولیه موجب مسئولیت های قانونی می شود اما تجاوز از کمک های اولیه و افراط در امور پزشکی باعث جرم می شود. کلا موارد </a:t>
            </a:r>
            <a:r>
              <a:rPr lang="fa-IR" sz="2800" dirty="0" smtClean="0">
                <a:solidFill>
                  <a:srgbClr val="FFC000"/>
                </a:solidFill>
                <a:cs typeface="B Nazanin" pitchFamily="2" charset="-78"/>
              </a:rPr>
              <a:t>ممنوعه</a:t>
            </a:r>
            <a:r>
              <a:rPr lang="fa-IR" sz="2800" dirty="0" smtClean="0">
                <a:cs typeface="B Nazanin" pitchFamily="2" charset="-78"/>
              </a:rPr>
              <a:t> شامل:</a:t>
            </a:r>
          </a:p>
          <a:p>
            <a:pPr algn="just">
              <a:buNone/>
            </a:pPr>
            <a:r>
              <a:rPr lang="fa-IR" sz="2800" dirty="0" smtClean="0">
                <a:cs typeface="B Nazanin" pitchFamily="2" charset="-78"/>
              </a:rPr>
              <a:t>1- </a:t>
            </a:r>
            <a:r>
              <a:rPr lang="fa-IR" sz="2800" dirty="0" smtClean="0">
                <a:solidFill>
                  <a:srgbClr val="FFC000"/>
                </a:solidFill>
                <a:cs typeface="B Nazanin" pitchFamily="2" charset="-78"/>
              </a:rPr>
              <a:t>تجویز</a:t>
            </a:r>
            <a:r>
              <a:rPr lang="fa-IR" sz="2800" dirty="0" smtClean="0">
                <a:cs typeface="B Nazanin" pitchFamily="2" charset="-78"/>
              </a:rPr>
              <a:t> و تهیه قرص و دارو</a:t>
            </a:r>
          </a:p>
          <a:p>
            <a:pPr algn="just">
              <a:buNone/>
            </a:pPr>
            <a:r>
              <a:rPr lang="fa-IR" sz="2800" dirty="0" smtClean="0">
                <a:cs typeface="B Nazanin" pitchFamily="2" charset="-78"/>
              </a:rPr>
              <a:t>2- </a:t>
            </a:r>
            <a:r>
              <a:rPr lang="fa-IR" sz="2800" dirty="0" smtClean="0">
                <a:solidFill>
                  <a:srgbClr val="FFC000"/>
                </a:solidFill>
                <a:cs typeface="B Nazanin" pitchFamily="2" charset="-78"/>
              </a:rPr>
              <a:t>معاینه</a:t>
            </a:r>
            <a:r>
              <a:rPr lang="fa-IR" sz="2800" dirty="0" smtClean="0">
                <a:cs typeface="B Nazanin" pitchFamily="2" charset="-78"/>
              </a:rPr>
              <a:t> و تشخیص بیماری با وسیله طبی</a:t>
            </a:r>
          </a:p>
          <a:p>
            <a:pPr algn="just">
              <a:buNone/>
            </a:pPr>
            <a:r>
              <a:rPr lang="fa-IR" sz="2800" dirty="0" smtClean="0">
                <a:cs typeface="B Nazanin" pitchFamily="2" charset="-78"/>
              </a:rPr>
              <a:t>3- </a:t>
            </a:r>
            <a:r>
              <a:rPr lang="fa-IR" sz="2800" dirty="0" smtClean="0">
                <a:solidFill>
                  <a:srgbClr val="FFC000"/>
                </a:solidFill>
                <a:cs typeface="B Nazanin" pitchFamily="2" charset="-78"/>
              </a:rPr>
              <a:t>باندپیچی</a:t>
            </a:r>
            <a:r>
              <a:rPr lang="fa-IR" sz="2800" dirty="0" smtClean="0">
                <a:cs typeface="B Nazanin" pitchFamily="2" charset="-78"/>
              </a:rPr>
              <a:t> کردن مفاصل بدون تشخیص پزشک</a:t>
            </a:r>
          </a:p>
          <a:p>
            <a:pPr algn="just">
              <a:buNone/>
            </a:pPr>
            <a:r>
              <a:rPr lang="fa-IR" sz="2800" dirty="0" smtClean="0">
                <a:cs typeface="B Nazanin" pitchFamily="2" charset="-78"/>
              </a:rPr>
              <a:t>4-</a:t>
            </a:r>
            <a:r>
              <a:rPr lang="fa-IR" sz="2800" dirty="0" smtClean="0">
                <a:solidFill>
                  <a:srgbClr val="FFC000"/>
                </a:solidFill>
                <a:cs typeface="B Nazanin" pitchFamily="2" charset="-78"/>
              </a:rPr>
              <a:t> اجازه بازگشت </a:t>
            </a:r>
            <a:r>
              <a:rPr lang="fa-IR" sz="2800" dirty="0" smtClean="0">
                <a:cs typeface="B Nazanin" pitchFamily="2" charset="-78"/>
              </a:rPr>
              <a:t>به بازیکنی که از ناحیه سر مصدوم شده است</a:t>
            </a:r>
          </a:p>
          <a:p>
            <a:pPr>
              <a:buNone/>
            </a:pPr>
            <a:r>
              <a:rPr lang="fa-IR" sz="2800" dirty="0" smtClean="0">
                <a:cs typeface="B Nazanin" pitchFamily="2" charset="-78"/>
              </a:rPr>
              <a:t>5- </a:t>
            </a:r>
            <a:r>
              <a:rPr lang="fa-IR" sz="2800" dirty="0" smtClean="0">
                <a:solidFill>
                  <a:srgbClr val="FFC000"/>
                </a:solidFill>
                <a:cs typeface="B Nazanin" pitchFamily="2" charset="-78"/>
              </a:rPr>
              <a:t>به بازی گرفتن </a:t>
            </a:r>
            <a:r>
              <a:rPr lang="fa-IR" sz="2800" dirty="0" smtClean="0">
                <a:cs typeface="B Nazanin" pitchFamily="2" charset="-78"/>
              </a:rPr>
              <a:t>ورزشکار مصدوم که از نظر پزشکی مجاز به بازی نیست</a:t>
            </a:r>
          </a:p>
          <a:p>
            <a:pPr algn="just">
              <a:buNone/>
            </a:pPr>
            <a:endParaRPr lang="en-US" sz="2800" dirty="0" smtClean="0">
              <a:cs typeface="B Nazanin" pitchFamily="2"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745960"/>
          </a:xfrm>
        </p:spPr>
        <p:txBody>
          <a:bodyPr>
            <a:normAutofit/>
          </a:bodyPr>
          <a:lstStyle/>
          <a:p>
            <a:pPr algn="just">
              <a:buNone/>
            </a:pPr>
            <a:r>
              <a:rPr lang="fa-IR" sz="2800" dirty="0" smtClean="0">
                <a:cs typeface="B Nazanin" pitchFamily="2" charset="-78"/>
              </a:rPr>
              <a:t>6- استفاده از </a:t>
            </a:r>
            <a:r>
              <a:rPr lang="fa-IR" sz="2800" dirty="0" smtClean="0">
                <a:solidFill>
                  <a:srgbClr val="FFC000"/>
                </a:solidFill>
                <a:cs typeface="B Nazanin" pitchFamily="2" charset="-78"/>
              </a:rPr>
              <a:t>تیغ و چاقو </a:t>
            </a:r>
            <a:r>
              <a:rPr lang="fa-IR" sz="2800" dirty="0" smtClean="0">
                <a:cs typeface="B Nazanin" pitchFamily="2" charset="-78"/>
              </a:rPr>
              <a:t>برای بریدن پوست</a:t>
            </a:r>
          </a:p>
          <a:p>
            <a:pPr algn="just">
              <a:buNone/>
            </a:pPr>
            <a:r>
              <a:rPr lang="fa-IR" sz="2800" dirty="0" smtClean="0">
                <a:cs typeface="B Nazanin" pitchFamily="2" charset="-78"/>
              </a:rPr>
              <a:t>7- ایجاد </a:t>
            </a:r>
            <a:r>
              <a:rPr lang="fa-IR" sz="2800" dirty="0" smtClean="0">
                <a:solidFill>
                  <a:srgbClr val="FFC000"/>
                </a:solidFill>
                <a:cs typeface="B Nazanin" pitchFamily="2" charset="-78"/>
              </a:rPr>
              <a:t>بی حسی موضعی </a:t>
            </a:r>
            <a:r>
              <a:rPr lang="fa-IR" sz="2800" dirty="0" smtClean="0">
                <a:cs typeface="B Nazanin" pitchFamily="2" charset="-78"/>
              </a:rPr>
              <a:t>در ورزشکار برای ادامه بازی</a:t>
            </a:r>
          </a:p>
          <a:p>
            <a:pPr algn="just">
              <a:buNone/>
            </a:pPr>
            <a:r>
              <a:rPr lang="fa-IR" sz="2800" dirty="0" smtClean="0">
                <a:cs typeface="B Nazanin" pitchFamily="2" charset="-78"/>
              </a:rPr>
              <a:t>8- </a:t>
            </a:r>
            <a:r>
              <a:rPr lang="fa-IR" sz="2800" dirty="0" smtClean="0">
                <a:solidFill>
                  <a:srgbClr val="FFC000"/>
                </a:solidFill>
                <a:cs typeface="B Nazanin" pitchFamily="2" charset="-78"/>
              </a:rPr>
              <a:t>به هوش آوردن </a:t>
            </a:r>
            <a:r>
              <a:rPr lang="fa-IR" sz="2800" dirty="0" smtClean="0">
                <a:cs typeface="B Nazanin" pitchFamily="2" charset="-78"/>
              </a:rPr>
              <a:t>بازیکن بی هوشی که شرایط بی هوشی برای او بهتر است (آب پاشیدن، سیلی زدن، استفاده از آمونیاک)</a:t>
            </a:r>
          </a:p>
          <a:p>
            <a:pPr algn="just">
              <a:buNone/>
            </a:pPr>
            <a:r>
              <a:rPr lang="fa-IR" sz="2800" dirty="0" smtClean="0">
                <a:cs typeface="B Nazanin" pitchFamily="2" charset="-78"/>
              </a:rPr>
              <a:t>9- استفاده از امکانات فیزیکی مانند </a:t>
            </a:r>
            <a:r>
              <a:rPr lang="fa-IR" sz="2800" dirty="0" smtClean="0">
                <a:solidFill>
                  <a:srgbClr val="FFC000"/>
                </a:solidFill>
                <a:cs typeface="B Nazanin" pitchFamily="2" charset="-78"/>
              </a:rPr>
              <a:t>حرارت</a:t>
            </a:r>
            <a:r>
              <a:rPr lang="fa-IR" sz="2800" dirty="0" smtClean="0">
                <a:cs typeface="B Nazanin" pitchFamily="2" charset="-78"/>
              </a:rPr>
              <a:t> یا جریان </a:t>
            </a:r>
            <a:r>
              <a:rPr lang="fa-IR" sz="2800" dirty="0" smtClean="0">
                <a:solidFill>
                  <a:srgbClr val="FFC000"/>
                </a:solidFill>
                <a:cs typeface="B Nazanin" pitchFamily="2" charset="-78"/>
              </a:rPr>
              <a:t>برق</a:t>
            </a:r>
            <a:r>
              <a:rPr lang="fa-IR" sz="2800" dirty="0" smtClean="0">
                <a:cs typeface="B Nazanin" pitchFamily="2" charset="-78"/>
              </a:rPr>
              <a:t> برای تحریک عضلات</a:t>
            </a:r>
          </a:p>
          <a:p>
            <a:pPr algn="just">
              <a:buNone/>
            </a:pPr>
            <a:r>
              <a:rPr lang="fa-IR" sz="2800" b="1" dirty="0" smtClean="0">
                <a:solidFill>
                  <a:srgbClr val="FFC000"/>
                </a:solidFill>
                <a:cs typeface="B Nazanin" pitchFamily="2" charset="-78"/>
              </a:rPr>
              <a:t>کارهایی که باید مربی انجام دهد: </a:t>
            </a:r>
          </a:p>
          <a:p>
            <a:pPr algn="just">
              <a:buNone/>
            </a:pPr>
            <a:r>
              <a:rPr lang="fa-IR" sz="2800" dirty="0" smtClean="0">
                <a:cs typeface="B Nazanin" pitchFamily="2" charset="-78"/>
              </a:rPr>
              <a:t>1- </a:t>
            </a:r>
            <a:r>
              <a:rPr lang="fa-IR" sz="2800" dirty="0" smtClean="0">
                <a:solidFill>
                  <a:srgbClr val="FFC000"/>
                </a:solidFill>
                <a:cs typeface="B Nazanin" pitchFamily="2" charset="-78"/>
              </a:rPr>
              <a:t>حمل درست </a:t>
            </a:r>
            <a:r>
              <a:rPr lang="fa-IR" sz="2800" dirty="0" smtClean="0">
                <a:cs typeface="B Nazanin" pitchFamily="2" charset="-78"/>
              </a:rPr>
              <a:t>ورزشکار بخصوص زمانی که از ناحیه ستون مهره ها آسیب دیده است.</a:t>
            </a:r>
          </a:p>
          <a:p>
            <a:pPr algn="just">
              <a:buNone/>
            </a:pPr>
            <a:r>
              <a:rPr lang="fa-IR" sz="2800" dirty="0" smtClean="0">
                <a:cs typeface="B Nazanin" pitchFamily="2" charset="-78"/>
              </a:rPr>
              <a:t>2- کمک های اولیه را تنها باید افراد </a:t>
            </a:r>
            <a:r>
              <a:rPr lang="fa-IR" sz="2800" dirty="0" smtClean="0">
                <a:solidFill>
                  <a:srgbClr val="FFC000"/>
                </a:solidFill>
                <a:cs typeface="B Nazanin" pitchFamily="2" charset="-78"/>
              </a:rPr>
              <a:t>ماهر</a:t>
            </a:r>
            <a:r>
              <a:rPr lang="fa-IR" sz="2800" dirty="0" smtClean="0">
                <a:cs typeface="B Nazanin" pitchFamily="2" charset="-78"/>
              </a:rPr>
              <a:t> انجام دهند.</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normAutofit/>
          </a:bodyPr>
          <a:lstStyle/>
          <a:p>
            <a:pPr algn="just">
              <a:buNone/>
            </a:pPr>
            <a:r>
              <a:rPr lang="fa-IR" sz="2800" dirty="0" smtClean="0">
                <a:cs typeface="B Nazanin" pitchFamily="2" charset="-78"/>
              </a:rPr>
              <a:t>3- در هر مرکز آموزشی باید </a:t>
            </a:r>
            <a:r>
              <a:rPr lang="fa-IR" sz="2800" dirty="0" smtClean="0">
                <a:solidFill>
                  <a:srgbClr val="FFFF00"/>
                </a:solidFill>
                <a:cs typeface="B Nazanin" pitchFamily="2" charset="-78"/>
              </a:rPr>
              <a:t>وسایل</a:t>
            </a:r>
            <a:r>
              <a:rPr lang="fa-IR" sz="2800" dirty="0" smtClean="0">
                <a:cs typeface="B Nazanin" pitchFamily="2" charset="-78"/>
              </a:rPr>
              <a:t> کمک های اولیه باشد</a:t>
            </a:r>
          </a:p>
          <a:p>
            <a:pPr algn="just">
              <a:buNone/>
            </a:pPr>
            <a:r>
              <a:rPr lang="fa-IR" sz="2800" dirty="0" smtClean="0">
                <a:cs typeface="B Nazanin" pitchFamily="2" charset="-78"/>
              </a:rPr>
              <a:t>4-هر مربی باید </a:t>
            </a:r>
            <a:r>
              <a:rPr lang="fa-IR" sz="2800" dirty="0" smtClean="0">
                <a:solidFill>
                  <a:srgbClr val="FFFF00"/>
                </a:solidFill>
                <a:cs typeface="B Nazanin" pitchFamily="2" charset="-78"/>
              </a:rPr>
              <a:t>آدرس</a:t>
            </a:r>
            <a:r>
              <a:rPr lang="fa-IR" sz="2800" dirty="0" smtClean="0">
                <a:cs typeface="B Nazanin" pitchFamily="2" charset="-78"/>
              </a:rPr>
              <a:t> نزدیکترین مرکز درمانی محل کارش را بداند</a:t>
            </a:r>
          </a:p>
          <a:p>
            <a:pPr algn="just">
              <a:buNone/>
            </a:pPr>
            <a:r>
              <a:rPr lang="fa-IR" sz="2800" dirty="0" smtClean="0">
                <a:cs typeface="B Nazanin" pitchFamily="2" charset="-78"/>
              </a:rPr>
              <a:t>5-در زمان حادثه مربی باید همزمان با انجام کمک های اولیه به </a:t>
            </a:r>
            <a:r>
              <a:rPr lang="fa-IR" sz="2800" dirty="0" smtClean="0">
                <a:solidFill>
                  <a:srgbClr val="FFFF00"/>
                </a:solidFill>
                <a:cs typeface="B Nazanin" pitchFamily="2" charset="-78"/>
              </a:rPr>
              <a:t>خانواده</a:t>
            </a:r>
            <a:r>
              <a:rPr lang="fa-IR" sz="2800" dirty="0" smtClean="0">
                <a:cs typeface="B Nazanin" pitchFamily="2" charset="-78"/>
              </a:rPr>
              <a:t> مصدوم اطلاع دهد.</a:t>
            </a:r>
          </a:p>
          <a:p>
            <a:pPr algn="just">
              <a:buNone/>
            </a:pPr>
            <a:r>
              <a:rPr lang="fa-IR" sz="2800" dirty="0" smtClean="0">
                <a:cs typeface="B Nazanin" pitchFamily="2" charset="-78"/>
              </a:rPr>
              <a:t>6- اگر مراکز درمانی از پذیرش و درمان مصدوم خودداری کردند مربی باید </a:t>
            </a:r>
            <a:r>
              <a:rPr lang="fa-IR" sz="2800" dirty="0" smtClean="0">
                <a:solidFill>
                  <a:srgbClr val="FFFF00"/>
                </a:solidFill>
                <a:cs typeface="B Nazanin" pitchFamily="2" charset="-78"/>
              </a:rPr>
              <a:t>گزارش</a:t>
            </a:r>
            <a:r>
              <a:rPr lang="fa-IR" sz="2800" dirty="0" smtClean="0">
                <a:cs typeface="B Nazanin" pitchFamily="2" charset="-78"/>
              </a:rPr>
              <a:t> دهد.</a:t>
            </a:r>
          </a:p>
          <a:p>
            <a:pPr algn="just">
              <a:buNone/>
            </a:pPr>
            <a:r>
              <a:rPr lang="fa-IR" sz="2800" dirty="0" smtClean="0">
                <a:cs typeface="B Nazanin" pitchFamily="2" charset="-78"/>
              </a:rPr>
              <a:t>7- جلوگیری از دخالت </a:t>
            </a:r>
            <a:r>
              <a:rPr lang="fa-IR" sz="2800" dirty="0" smtClean="0">
                <a:solidFill>
                  <a:srgbClr val="FFFF00"/>
                </a:solidFill>
                <a:cs typeface="B Nazanin" pitchFamily="2" charset="-78"/>
              </a:rPr>
              <a:t>افراد</a:t>
            </a:r>
            <a:r>
              <a:rPr lang="fa-IR" sz="2800" dirty="0" smtClean="0">
                <a:cs typeface="B Nazanin" pitchFamily="2" charset="-78"/>
              </a:rPr>
              <a:t> </a:t>
            </a:r>
            <a:r>
              <a:rPr lang="fa-IR" sz="2800" dirty="0" smtClean="0">
                <a:solidFill>
                  <a:srgbClr val="FFFF00"/>
                </a:solidFill>
                <a:cs typeface="B Nazanin" pitchFamily="2" charset="-78"/>
              </a:rPr>
              <a:t>متفرقه</a:t>
            </a:r>
          </a:p>
          <a:p>
            <a:pPr algn="just">
              <a:buNone/>
            </a:pPr>
            <a:r>
              <a:rPr lang="fa-IR" sz="2800" dirty="0" smtClean="0">
                <a:cs typeface="B Nazanin" pitchFamily="2" charset="-78"/>
              </a:rPr>
              <a:t>8- اتخاد تدابیر احتیاطی برای </a:t>
            </a:r>
            <a:r>
              <a:rPr lang="fa-IR" sz="2800" dirty="0" smtClean="0">
                <a:solidFill>
                  <a:srgbClr val="FFFF00"/>
                </a:solidFill>
                <a:cs typeface="B Nazanin" pitchFamily="2" charset="-78"/>
              </a:rPr>
              <a:t>جلوگیری از وخامت اوضاع</a:t>
            </a:r>
            <a:endParaRPr lang="en-US" sz="2800" dirty="0" smtClean="0">
              <a:solidFill>
                <a:srgbClr val="FFFF00"/>
              </a:solidFill>
              <a:cs typeface="B Nazanin" pitchFamily="2" charset="-78"/>
            </a:endParaRPr>
          </a:p>
          <a:p>
            <a:pPr algn="just"/>
            <a:endParaRPr lang="en-US"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772400" cy="5974560"/>
          </a:xfrm>
        </p:spPr>
        <p:txBody>
          <a:bodyPr>
            <a:normAutofit/>
          </a:bodyPr>
          <a:lstStyle/>
          <a:p>
            <a:pPr algn="ctr">
              <a:buNone/>
            </a:pPr>
            <a:r>
              <a:rPr lang="fa-IR" sz="4800" b="1" dirty="0" smtClean="0">
                <a:solidFill>
                  <a:srgbClr val="FFFF00"/>
                </a:solidFill>
                <a:cs typeface="B Nazanin" pitchFamily="2" charset="-78"/>
              </a:rPr>
              <a:t>مسئولیت عنصرهای ورزش</a:t>
            </a:r>
          </a:p>
          <a:p>
            <a:pPr>
              <a:buNone/>
            </a:pPr>
            <a:endParaRPr lang="fa-IR" sz="4800" dirty="0" smtClean="0">
              <a:cs typeface="B Nazanin" pitchFamily="2" charset="-78"/>
            </a:endParaRPr>
          </a:p>
          <a:p>
            <a:pPr>
              <a:buNone/>
            </a:pPr>
            <a:r>
              <a:rPr lang="fa-IR" sz="4800" dirty="0" smtClean="0">
                <a:cs typeface="B Nazanin" pitchFamily="2" charset="-78"/>
              </a:rPr>
              <a:t>مسئولیت ورزشکاران</a:t>
            </a:r>
          </a:p>
          <a:p>
            <a:pPr>
              <a:buNone/>
            </a:pPr>
            <a:r>
              <a:rPr lang="fa-IR" sz="4800" dirty="0" smtClean="0">
                <a:cs typeface="B Nazanin" pitchFamily="2" charset="-78"/>
              </a:rPr>
              <a:t>مسئولیت مربیان</a:t>
            </a:r>
          </a:p>
          <a:p>
            <a:pPr>
              <a:buNone/>
            </a:pPr>
            <a:r>
              <a:rPr lang="fa-IR" sz="4800" dirty="0" smtClean="0">
                <a:cs typeface="B Nazanin" pitchFamily="2" charset="-78"/>
              </a:rPr>
              <a:t>مسئولیت داوران</a:t>
            </a:r>
          </a:p>
          <a:p>
            <a:pPr>
              <a:buNone/>
            </a:pPr>
            <a:r>
              <a:rPr lang="fa-IR" sz="4800" dirty="0" smtClean="0">
                <a:cs typeface="B Nazanin" pitchFamily="2" charset="-78"/>
              </a:rPr>
              <a:t>مسئولیت مدیران</a:t>
            </a:r>
            <a:endParaRPr lang="en-US" sz="4800" dirty="0">
              <a:cs typeface="B Nazanin"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63562"/>
          </a:xfrm>
        </p:spPr>
        <p:txBody>
          <a:bodyPr>
            <a:normAutofit/>
          </a:bodyPr>
          <a:lstStyle/>
          <a:p>
            <a:pPr algn="r" rtl="1"/>
            <a:r>
              <a:rPr lang="fa-IR" sz="2800" dirty="0" smtClean="0">
                <a:solidFill>
                  <a:srgbClr val="FFFF00"/>
                </a:solidFill>
                <a:latin typeface="Calibri"/>
                <a:ea typeface="Calibri"/>
                <a:cs typeface="B Nazanin"/>
              </a:rPr>
              <a:t>چرا باید ازعلم حقوق ورزشی آگاه باشیم؟</a:t>
            </a:r>
          </a:p>
        </p:txBody>
      </p:sp>
      <p:sp>
        <p:nvSpPr>
          <p:cNvPr id="4" name="Content Placeholder 3"/>
          <p:cNvSpPr>
            <a:spLocks noGrp="1"/>
          </p:cNvSpPr>
          <p:nvPr>
            <p:ph idx="1"/>
          </p:nvPr>
        </p:nvSpPr>
        <p:spPr>
          <a:xfrm>
            <a:off x="914400" y="990600"/>
            <a:ext cx="7772400" cy="5364960"/>
          </a:xfrm>
        </p:spPr>
        <p:txBody>
          <a:bodyPr>
            <a:noAutofit/>
          </a:bodyPr>
          <a:lstStyle/>
          <a:p>
            <a:pPr algn="justLow" rtl="1">
              <a:lnSpc>
                <a:spcPct val="115000"/>
              </a:lnSpc>
              <a:spcAft>
                <a:spcPts val="1000"/>
              </a:spcAft>
            </a:pPr>
            <a:r>
              <a:rPr lang="ar-SA" sz="2800" dirty="0" smtClean="0">
                <a:latin typeface="Calibri"/>
                <a:ea typeface="Calibri"/>
                <a:cs typeface="B Nazanin" pitchFamily="2" charset="-78"/>
              </a:rPr>
              <a:t>از نظر قانونگذار فرض بر این است که کلیه افراد جامعه از تمامی قوانین </a:t>
            </a:r>
            <a:r>
              <a:rPr lang="ar-SA" sz="2800" dirty="0" smtClean="0">
                <a:solidFill>
                  <a:srgbClr val="FFFF00"/>
                </a:solidFill>
                <a:latin typeface="Calibri"/>
                <a:ea typeface="Calibri"/>
                <a:cs typeface="B Nazanin" pitchFamily="2" charset="-78"/>
              </a:rPr>
              <a:t>مطلع</a:t>
            </a:r>
            <a:r>
              <a:rPr lang="ar-SA" sz="2800" dirty="0" smtClean="0">
                <a:latin typeface="Calibri"/>
                <a:ea typeface="Calibri"/>
                <a:cs typeface="B Nazanin" pitchFamily="2" charset="-78"/>
              </a:rPr>
              <a:t> هستند و ادعای خلاف آن را نمی‌پذیرند </a:t>
            </a:r>
            <a:r>
              <a:rPr lang="ar-SA" sz="2800" dirty="0" smtClean="0">
                <a:solidFill>
                  <a:srgbClr val="FFFF00"/>
                </a:solidFill>
                <a:latin typeface="Calibri"/>
                <a:ea typeface="Calibri"/>
                <a:cs typeface="B Nazanin" pitchFamily="2" charset="-78"/>
              </a:rPr>
              <a:t>و به‌عبارت دیگر </a:t>
            </a:r>
            <a:r>
              <a:rPr lang="fa-IR" sz="2800" dirty="0" smtClean="0">
                <a:solidFill>
                  <a:srgbClr val="FFFF00"/>
                </a:solidFill>
                <a:latin typeface="Calibri"/>
                <a:ea typeface="Calibri"/>
                <a:cs typeface="B Nazanin" pitchFamily="2" charset="-78"/>
              </a:rPr>
              <a:t>عدم اطلاع از </a:t>
            </a:r>
            <a:r>
              <a:rPr lang="ar-SA" sz="2800" dirty="0" smtClean="0">
                <a:solidFill>
                  <a:srgbClr val="FFFF00"/>
                </a:solidFill>
                <a:latin typeface="Calibri"/>
                <a:ea typeface="Calibri"/>
                <a:cs typeface="B Nazanin" pitchFamily="2" charset="-78"/>
              </a:rPr>
              <a:t>قانون رافع مسئولیت </a:t>
            </a:r>
            <a:r>
              <a:rPr lang="fa-IR" sz="2800" dirty="0" smtClean="0">
                <a:solidFill>
                  <a:srgbClr val="FFFF00"/>
                </a:solidFill>
                <a:latin typeface="Calibri"/>
                <a:ea typeface="Calibri"/>
                <a:cs typeface="B Nazanin" pitchFamily="2" charset="-78"/>
              </a:rPr>
              <a:t>قانونی </a:t>
            </a:r>
            <a:r>
              <a:rPr lang="ar-SA" sz="2800" dirty="0" smtClean="0">
                <a:solidFill>
                  <a:srgbClr val="FFFF00"/>
                </a:solidFill>
                <a:latin typeface="Calibri"/>
                <a:ea typeface="Calibri"/>
                <a:cs typeface="B Nazanin" pitchFamily="2" charset="-78"/>
              </a:rPr>
              <a:t>نیست </a:t>
            </a:r>
            <a:r>
              <a:rPr lang="ar-SA" sz="2800" dirty="0" smtClean="0">
                <a:latin typeface="Calibri"/>
                <a:ea typeface="Calibri"/>
                <a:cs typeface="B Nazanin" pitchFamily="2" charset="-78"/>
              </a:rPr>
              <a:t>و هیچکس نمی‌تواند به بهانه عدم اطلاع</a:t>
            </a:r>
            <a:r>
              <a:rPr lang="fa-IR" sz="2800" dirty="0" smtClean="0">
                <a:latin typeface="Calibri"/>
                <a:ea typeface="Calibri"/>
                <a:cs typeface="B Nazanin" pitchFamily="2" charset="-78"/>
              </a:rPr>
              <a:t> از قانون</a:t>
            </a:r>
            <a:r>
              <a:rPr lang="ar-SA" sz="2800" dirty="0" smtClean="0">
                <a:latin typeface="Calibri"/>
                <a:ea typeface="Calibri"/>
                <a:cs typeface="B Nazanin" pitchFamily="2" charset="-78"/>
              </a:rPr>
              <a:t>،</a:t>
            </a:r>
            <a:r>
              <a:rPr lang="fa-IR" sz="2800" dirty="0" smtClean="0">
                <a:latin typeface="Calibri"/>
                <a:ea typeface="Calibri"/>
                <a:cs typeface="B Nazanin" pitchFamily="2" charset="-78"/>
              </a:rPr>
              <a:t> </a:t>
            </a:r>
            <a:r>
              <a:rPr lang="ar-SA" sz="2800" dirty="0" smtClean="0">
                <a:latin typeface="Calibri"/>
                <a:ea typeface="Calibri"/>
                <a:cs typeface="B Nazanin" pitchFamily="2" charset="-78"/>
              </a:rPr>
              <a:t>خود را به </a:t>
            </a:r>
            <a:r>
              <a:rPr lang="fa-IR" sz="2800" dirty="0" smtClean="0">
                <a:latin typeface="Calibri"/>
                <a:ea typeface="Calibri"/>
                <a:cs typeface="B Nazanin" pitchFamily="2" charset="-78"/>
              </a:rPr>
              <a:t>تبرئه کند هر چند که بی اطلاعی خود را ثابت نماید</a:t>
            </a:r>
            <a:r>
              <a:rPr lang="ar-SA" sz="2800" dirty="0" smtClean="0">
                <a:latin typeface="Calibri"/>
                <a:ea typeface="Calibri"/>
                <a:cs typeface="B Nazanin" pitchFamily="2" charset="-78"/>
              </a:rPr>
              <a:t>.</a:t>
            </a:r>
            <a:endParaRPr lang="fa-IR" sz="2800" dirty="0" smtClean="0">
              <a:latin typeface="Calibri"/>
              <a:ea typeface="Calibri"/>
              <a:cs typeface="B Nazanin" pitchFamily="2" charset="-78"/>
            </a:endParaRPr>
          </a:p>
          <a:p>
            <a:pPr algn="justLow" rtl="1">
              <a:lnSpc>
                <a:spcPct val="115000"/>
              </a:lnSpc>
              <a:spcAft>
                <a:spcPts val="1000"/>
              </a:spcAft>
            </a:pPr>
            <a:r>
              <a:rPr lang="ar-SA" sz="2800" dirty="0" smtClean="0">
                <a:latin typeface="Calibri"/>
                <a:ea typeface="Calibri"/>
                <a:cs typeface="B Nazanin" pitchFamily="2" charset="-78"/>
              </a:rPr>
              <a:t>حادثه با ورزش اصولاً تفکیک‌ناپذیر و غیرقابل اجتناب است</a:t>
            </a:r>
            <a:r>
              <a:rPr lang="fa-IR" sz="2800" dirty="0" smtClean="0">
                <a:latin typeface="Calibri"/>
                <a:ea typeface="Calibri"/>
                <a:cs typeface="B Nazanin" pitchFamily="2" charset="-78"/>
              </a:rPr>
              <a:t>.</a:t>
            </a:r>
            <a:r>
              <a:rPr lang="ar-SA" sz="2800" dirty="0" smtClean="0">
                <a:latin typeface="Calibri"/>
                <a:ea typeface="Calibri"/>
                <a:cs typeface="B Nazanin" pitchFamily="2" charset="-78"/>
              </a:rPr>
              <a:t> اطلاع از قواعد حقوقی </a:t>
            </a:r>
            <a:r>
              <a:rPr lang="fa-IR" sz="2800" dirty="0" smtClean="0">
                <a:latin typeface="Calibri"/>
                <a:ea typeface="Calibri"/>
                <a:cs typeface="B Nazanin" pitchFamily="2" charset="-78"/>
              </a:rPr>
              <a:t>به افراد کمک می کند که در هنگام ورزش، برای جل</a:t>
            </a:r>
            <a:r>
              <a:rPr lang="ar-SA" sz="2800" dirty="0" smtClean="0">
                <a:latin typeface="Calibri"/>
                <a:ea typeface="Calibri"/>
                <a:cs typeface="B Nazanin" pitchFamily="2" charset="-78"/>
              </a:rPr>
              <a:t>وگیری از وقوع حادثه و یا </a:t>
            </a:r>
            <a:r>
              <a:rPr lang="fa-IR" sz="2800" dirty="0" smtClean="0">
                <a:latin typeface="Calibri"/>
                <a:ea typeface="Calibri"/>
                <a:cs typeface="B Nazanin" pitchFamily="2" charset="-78"/>
              </a:rPr>
              <a:t>تبرئه شدن </a:t>
            </a:r>
            <a:r>
              <a:rPr lang="ar-SA" sz="2800" dirty="0" smtClean="0">
                <a:latin typeface="Calibri"/>
                <a:ea typeface="Calibri"/>
                <a:cs typeface="B Nazanin" pitchFamily="2" charset="-78"/>
              </a:rPr>
              <a:t>از مسئولیت در صورت </a:t>
            </a:r>
            <a:r>
              <a:rPr lang="fa-IR" sz="2800" dirty="0" smtClean="0">
                <a:latin typeface="Calibri"/>
                <a:ea typeface="Calibri"/>
                <a:cs typeface="B Nazanin" pitchFamily="2" charset="-78"/>
              </a:rPr>
              <a:t>رخ دادن حوادث،</a:t>
            </a:r>
            <a:r>
              <a:rPr lang="ar-SA" sz="2800" dirty="0" smtClean="0">
                <a:latin typeface="Calibri"/>
                <a:ea typeface="Calibri"/>
                <a:cs typeface="B Nazanin" pitchFamily="2" charset="-78"/>
              </a:rPr>
              <a:t> </a:t>
            </a:r>
            <a:r>
              <a:rPr lang="fa-IR" sz="2800" dirty="0" smtClean="0">
                <a:latin typeface="Calibri"/>
                <a:ea typeface="Calibri"/>
                <a:cs typeface="B Nazanin" pitchFamily="2" charset="-78"/>
              </a:rPr>
              <a:t>بتوانند بهترتصمیم گیری کنند. </a:t>
            </a:r>
            <a:endParaRPr lang="en-US" sz="2800" dirty="0" smtClean="0">
              <a:latin typeface="Calibri"/>
              <a:ea typeface="Calibri"/>
              <a:cs typeface="B Nazanin" pitchFamily="2" charset="-78"/>
            </a:endParaRPr>
          </a:p>
          <a:p>
            <a:endParaRPr lang="fa-IR" sz="2800" dirty="0">
              <a:cs typeface="B Nazanin"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
            <a:ext cx="8305800" cy="6126960"/>
          </a:xfrm>
        </p:spPr>
        <p:txBody>
          <a:bodyPr>
            <a:noAutofit/>
          </a:bodyPr>
          <a:lstStyle/>
          <a:p>
            <a:pPr algn="just">
              <a:buNone/>
            </a:pPr>
            <a:r>
              <a:rPr lang="fa-IR" sz="2800" b="1" dirty="0" smtClean="0">
                <a:solidFill>
                  <a:srgbClr val="FFFF00"/>
                </a:solidFill>
                <a:cs typeface="B Nazanin" pitchFamily="2" charset="-78"/>
              </a:rPr>
              <a:t>مسولیت ورزشکاران در برابر تماشاگران:</a:t>
            </a:r>
          </a:p>
          <a:p>
            <a:pPr algn="just">
              <a:buNone/>
            </a:pPr>
            <a:r>
              <a:rPr lang="fa-IR" sz="2800" dirty="0" smtClean="0">
                <a:cs typeface="B Nazanin" pitchFamily="2" charset="-78"/>
              </a:rPr>
              <a:t>بازیکنان ، اگر در </a:t>
            </a:r>
            <a:r>
              <a:rPr lang="fa-IR" sz="2800" dirty="0" smtClean="0">
                <a:solidFill>
                  <a:srgbClr val="FFFF00"/>
                </a:solidFill>
                <a:cs typeface="B Nazanin" pitchFamily="2" charset="-78"/>
              </a:rPr>
              <a:t>محل ویژة ورزش </a:t>
            </a:r>
            <a:r>
              <a:rPr lang="fa-IR" sz="2800" dirty="0" smtClean="0">
                <a:cs typeface="B Nazanin" pitchFamily="2" charset="-78"/>
              </a:rPr>
              <a:t>به بازي بپردازند و </a:t>
            </a:r>
            <a:r>
              <a:rPr lang="fa-IR" sz="2800" dirty="0" smtClean="0">
                <a:solidFill>
                  <a:srgbClr val="FFFF00"/>
                </a:solidFill>
                <a:cs typeface="B Nazanin" pitchFamily="2" charset="-78"/>
              </a:rPr>
              <a:t>قواعد</a:t>
            </a:r>
            <a:r>
              <a:rPr lang="fa-IR" sz="2800" dirty="0" smtClean="0">
                <a:cs typeface="B Nazanin" pitchFamily="2" charset="-78"/>
              </a:rPr>
              <a:t> آن بازي را رعایت کنند ، هیچ مسئولیتی در برابر تماشا کنندگان در معرض خطر ندارند . </a:t>
            </a:r>
          </a:p>
          <a:p>
            <a:pPr algn="just">
              <a:buNone/>
            </a:pPr>
            <a:r>
              <a:rPr lang="fa-IR" sz="2800" dirty="0" smtClean="0">
                <a:cs typeface="B Nazanin" pitchFamily="2" charset="-78"/>
              </a:rPr>
              <a:t>اگر بازیکنی </a:t>
            </a:r>
            <a:r>
              <a:rPr lang="fa-IR" sz="2800" dirty="0" smtClean="0">
                <a:solidFill>
                  <a:srgbClr val="FFFF00"/>
                </a:solidFill>
                <a:cs typeface="B Nazanin" pitchFamily="2" charset="-78"/>
              </a:rPr>
              <a:t>در محلی خارج از زمین بازي </a:t>
            </a:r>
            <a:r>
              <a:rPr lang="fa-IR" sz="2800" dirty="0" smtClean="0">
                <a:cs typeface="B Nazanin" pitchFamily="2" charset="-78"/>
              </a:rPr>
              <a:t>به تمرین یا مسابقه بپردازد و به دیگران صدمه بزند، </a:t>
            </a:r>
            <a:r>
              <a:rPr lang="fa-IR" sz="2800" dirty="0" smtClean="0">
                <a:solidFill>
                  <a:srgbClr val="FFFF00"/>
                </a:solidFill>
                <a:cs typeface="B Nazanin" pitchFamily="2" charset="-78"/>
              </a:rPr>
              <a:t>مسئولیت مدنی </a:t>
            </a:r>
            <a:r>
              <a:rPr lang="fa-IR" sz="2800" dirty="0" smtClean="0">
                <a:cs typeface="B Nazanin" pitchFamily="2" charset="-78"/>
              </a:rPr>
              <a:t>دارد. </a:t>
            </a:r>
          </a:p>
          <a:p>
            <a:pPr algn="just">
              <a:buNone/>
            </a:pPr>
            <a:r>
              <a:rPr lang="fa-IR" sz="2800" dirty="0" smtClean="0">
                <a:cs typeface="B Nazanin" pitchFamily="2" charset="-78"/>
              </a:rPr>
              <a:t>در صورتی که </a:t>
            </a:r>
            <a:r>
              <a:rPr lang="fa-IR" sz="2800" dirty="0" smtClean="0">
                <a:solidFill>
                  <a:srgbClr val="FFFF00"/>
                </a:solidFill>
                <a:cs typeface="B Nazanin" pitchFamily="2" charset="-78"/>
              </a:rPr>
              <a:t>محل استقرار تماشاگران نامناسب </a:t>
            </a:r>
            <a:r>
              <a:rPr lang="fa-IR" sz="2800" dirty="0" smtClean="0">
                <a:cs typeface="B Nazanin" pitchFamily="2" charset="-78"/>
              </a:rPr>
              <a:t>باشد و در اثر اصابت توپ بازي یا پرتاب شدن بازیکنان یا تصادف اتومبیلها یا رم کردن اسب سواري آسیب ببینند ، </a:t>
            </a:r>
            <a:r>
              <a:rPr lang="fa-IR" sz="2800" dirty="0" smtClean="0">
                <a:solidFill>
                  <a:srgbClr val="FFFF00"/>
                </a:solidFill>
                <a:cs typeface="B Nazanin" pitchFamily="2" charset="-78"/>
              </a:rPr>
              <a:t>باید برگزار کنندگان مسابقه </a:t>
            </a:r>
            <a:r>
              <a:rPr lang="fa-IR" sz="2800" dirty="0" smtClean="0">
                <a:cs typeface="B Nazanin" pitchFamily="2" charset="-78"/>
              </a:rPr>
              <a:t>را مسئول شمرد. </a:t>
            </a:r>
          </a:p>
          <a:p>
            <a:pPr algn="just">
              <a:buNone/>
            </a:pPr>
            <a:r>
              <a:rPr lang="fa-IR" sz="2800" dirty="0" smtClean="0">
                <a:cs typeface="B Nazanin" pitchFamily="2" charset="-78"/>
              </a:rPr>
              <a:t>گاه نیز </a:t>
            </a:r>
            <a:r>
              <a:rPr lang="fa-IR" sz="2800" dirty="0" smtClean="0">
                <a:solidFill>
                  <a:srgbClr val="FFFF00"/>
                </a:solidFill>
                <a:cs typeface="B Nazanin" pitchFamily="2" charset="-78"/>
              </a:rPr>
              <a:t>خطاي تماشاگر </a:t>
            </a:r>
            <a:r>
              <a:rPr lang="fa-IR" sz="2800" dirty="0" smtClean="0">
                <a:cs typeface="B Nazanin" pitchFamily="2" charset="-78"/>
              </a:rPr>
              <a:t>خطر آفرین است به عنوان مثال، تماشاگر هیجان زده اي که به داخل زمین فوتبال می دود و در اثر برخورد بازیکنان یا اصابت توپ صدمه می بیند و یاتماشاگري که به اسب آماده براي مسابقه نزدیک می شود و در اثر لگد او آسیب می بیند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898360"/>
          </a:xfrm>
        </p:spPr>
        <p:txBody>
          <a:bodyPr>
            <a:noAutofit/>
          </a:bodyPr>
          <a:lstStyle/>
          <a:p>
            <a:pPr algn="just">
              <a:buNone/>
            </a:pPr>
            <a:r>
              <a:rPr lang="fa-IR" sz="2800" b="1" dirty="0" smtClean="0">
                <a:solidFill>
                  <a:srgbClr val="FFFF00"/>
                </a:solidFill>
                <a:cs typeface="B Nazanin" pitchFamily="2" charset="-78"/>
              </a:rPr>
              <a:t>مسئولیت مربیان در برابر ورزشکاران:</a:t>
            </a:r>
          </a:p>
          <a:p>
            <a:pPr algn="just">
              <a:buNone/>
            </a:pPr>
            <a:r>
              <a:rPr lang="fa-IR" sz="2800" dirty="0" smtClean="0">
                <a:cs typeface="B Nazanin" pitchFamily="2" charset="-78"/>
              </a:rPr>
              <a:t> در فقه آمده است که ، اگرکسی فرزند </a:t>
            </a:r>
            <a:r>
              <a:rPr lang="fa-IR" sz="2800" dirty="0" smtClean="0">
                <a:solidFill>
                  <a:srgbClr val="FFFF00"/>
                </a:solidFill>
                <a:cs typeface="B Nazanin" pitchFamily="2" charset="-78"/>
              </a:rPr>
              <a:t>صغیر</a:t>
            </a:r>
            <a:r>
              <a:rPr lang="fa-IR" sz="2800" dirty="0" smtClean="0">
                <a:cs typeface="B Nazanin" pitchFamily="2" charset="-78"/>
              </a:rPr>
              <a:t>خود را براي فراگرفتن شنا به دیگري بسپارد و فرزند غرق شود، معلم </a:t>
            </a:r>
            <a:r>
              <a:rPr lang="fa-IR" sz="2800" dirty="0" smtClean="0">
                <a:solidFill>
                  <a:srgbClr val="FFFF00"/>
                </a:solidFill>
                <a:cs typeface="B Nazanin" pitchFamily="2" charset="-78"/>
              </a:rPr>
              <a:t>مسئول</a:t>
            </a:r>
            <a:r>
              <a:rPr lang="fa-IR" sz="2800" dirty="0" smtClean="0">
                <a:cs typeface="B Nazanin" pitchFamily="2" charset="-78"/>
              </a:rPr>
              <a:t> است ، زیرا فرزند را به او سپرده است تا در نگاهداریش احتیاط کند و غرق شدن او دلیل بر این است که در حفاظت تقصیر کرده است . </a:t>
            </a:r>
          </a:p>
          <a:p>
            <a:pPr algn="just">
              <a:buNone/>
            </a:pPr>
            <a:r>
              <a:rPr lang="fa-IR" sz="2800" dirty="0" smtClean="0">
                <a:cs typeface="B Nazanin" pitchFamily="2" charset="-78"/>
              </a:rPr>
              <a:t>در موردي که فرزند بالغ است ، در صورتی مربی مسئول است که </a:t>
            </a:r>
            <a:r>
              <a:rPr lang="fa-IR" sz="2800" dirty="0" smtClean="0">
                <a:solidFill>
                  <a:srgbClr val="FFFF00"/>
                </a:solidFill>
                <a:cs typeface="B Nazanin" pitchFamily="2" charset="-78"/>
              </a:rPr>
              <a:t>بی احتیاطی </a:t>
            </a:r>
            <a:r>
              <a:rPr lang="fa-IR" sz="2800" dirty="0" smtClean="0">
                <a:cs typeface="B Nazanin" pitchFamily="2" charset="-78"/>
              </a:rPr>
              <a:t>کرده باشد زیرا یک فرد بالغ همیشه مطیع و کارگزار محض مربی نیست و تعلیمهاي او را به </a:t>
            </a:r>
            <a:r>
              <a:rPr lang="fa-IR" sz="2800" dirty="0" smtClean="0">
                <a:solidFill>
                  <a:srgbClr val="FFFF00"/>
                </a:solidFill>
                <a:cs typeface="B Nazanin" pitchFamily="2" charset="-78"/>
              </a:rPr>
              <a:t>انتخاب خود </a:t>
            </a:r>
            <a:r>
              <a:rPr lang="fa-IR" sz="2800" dirty="0" smtClean="0">
                <a:cs typeface="B Nazanin" pitchFamily="2" charset="-78"/>
              </a:rPr>
              <a:t>به کار می بندد ، دیگر نمی توان ادعا کرد که غرق شدن او در هر حال به بی احتیاطی مربی نسبت داده می شود ، زیرا احتمال دارد نوآموز ، با علم به خطرناك بودن کار خود، خود را به خطر انداخته باشد مگر این که ثابت شود </a:t>
            </a:r>
            <a:r>
              <a:rPr lang="fa-IR" sz="2800" dirty="0" smtClean="0">
                <a:solidFill>
                  <a:srgbClr val="FFFF00"/>
                </a:solidFill>
                <a:cs typeface="B Nazanin" pitchFamily="2" charset="-78"/>
              </a:rPr>
              <a:t>بی مبالاتی یا نقص در مواظبت و تعلیم مربی </a:t>
            </a:r>
            <a:r>
              <a:rPr lang="fa-IR" sz="2800" dirty="0" smtClean="0">
                <a:cs typeface="B Nazanin" pitchFamily="2" charset="-78"/>
              </a:rPr>
              <a:t>سبب وقوع حادثه بوده است.</a:t>
            </a:r>
            <a:endParaRPr lang="en-US" sz="2800" dirty="0" smtClean="0">
              <a:cs typeface="B Nazanin" pitchFamily="2" charset="-78"/>
            </a:endParaRPr>
          </a:p>
          <a:p>
            <a:pPr algn="just">
              <a:buNone/>
            </a:pPr>
            <a:r>
              <a:rPr lang="fa-IR" sz="2800" dirty="0" smtClean="0">
                <a:cs typeface="B Nazanin" pitchFamily="2" charset="-78"/>
              </a:rPr>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8153400" cy="5898360"/>
          </a:xfrm>
        </p:spPr>
        <p:txBody>
          <a:bodyPr>
            <a:noAutofit/>
          </a:bodyPr>
          <a:lstStyle/>
          <a:p>
            <a:pPr algn="just">
              <a:buNone/>
            </a:pPr>
            <a:r>
              <a:rPr lang="fa-IR" sz="2800" b="1" dirty="0" smtClean="0">
                <a:solidFill>
                  <a:srgbClr val="FFFF00"/>
                </a:solidFill>
                <a:cs typeface="B Nazanin" pitchFamily="2" charset="-78"/>
              </a:rPr>
              <a:t> مسئولیت مربی در برابر اشخاص ثالث</a:t>
            </a:r>
          </a:p>
          <a:p>
            <a:pPr algn="just">
              <a:buNone/>
            </a:pPr>
            <a:r>
              <a:rPr lang="fa-IR" sz="2800" dirty="0" smtClean="0">
                <a:cs typeface="B Nazanin" pitchFamily="2" charset="-78"/>
              </a:rPr>
              <a:t>اگر </a:t>
            </a:r>
            <a:r>
              <a:rPr lang="fa-IR" sz="2800" dirty="0" smtClean="0">
                <a:solidFill>
                  <a:srgbClr val="FFFF00"/>
                </a:solidFill>
                <a:cs typeface="B Nazanin" pitchFamily="2" charset="-78"/>
              </a:rPr>
              <a:t>کودکی</a:t>
            </a:r>
            <a:r>
              <a:rPr lang="fa-IR" sz="2800" dirty="0" smtClean="0">
                <a:cs typeface="B Nazanin" pitchFamily="2" charset="-78"/>
              </a:rPr>
              <a:t> که در حال آموختن شنا است طفلی را که در حال شنا است به زیر آب بکشد و صدمه زند ، </a:t>
            </a:r>
            <a:r>
              <a:rPr lang="fa-IR" sz="2800" dirty="0" smtClean="0">
                <a:solidFill>
                  <a:srgbClr val="FFFF00"/>
                </a:solidFill>
                <a:cs typeface="B Nazanin" pitchFamily="2" charset="-78"/>
              </a:rPr>
              <a:t>مربی</a:t>
            </a:r>
            <a:r>
              <a:rPr lang="fa-IR" sz="2800" dirty="0" smtClean="0">
                <a:cs typeface="B Nazanin" pitchFamily="2" charset="-78"/>
              </a:rPr>
              <a:t> را باید مسئول شمرد ، مگر این که حادثه را به عمل احتراز ناپذیر و پیش بینی نشده نسبت دهد و آن را اثبات کند. هر چند که در بعضی شرایط کودك هم ضامن باشد . </a:t>
            </a:r>
          </a:p>
          <a:p>
            <a:pPr algn="just">
              <a:buNone/>
            </a:pPr>
            <a:r>
              <a:rPr lang="fa-IR" sz="2800" dirty="0" smtClean="0">
                <a:cs typeface="B Nazanin" pitchFamily="2" charset="-78"/>
              </a:rPr>
              <a:t>در مورد افراد </a:t>
            </a:r>
            <a:r>
              <a:rPr lang="fa-IR" sz="2800" dirty="0" smtClean="0">
                <a:solidFill>
                  <a:srgbClr val="FFFF00"/>
                </a:solidFill>
                <a:cs typeface="B Nazanin" pitchFamily="2" charset="-78"/>
              </a:rPr>
              <a:t>بالغ</a:t>
            </a:r>
            <a:r>
              <a:rPr lang="fa-IR" sz="2800" dirty="0" smtClean="0">
                <a:cs typeface="B Nazanin" pitchFamily="2" charset="-78"/>
              </a:rPr>
              <a:t> مربی در صورتی مسئول است که غفلت و </a:t>
            </a:r>
            <a:r>
              <a:rPr lang="fa-IR" sz="2800" dirty="0" smtClean="0">
                <a:solidFill>
                  <a:srgbClr val="FFFF00"/>
                </a:solidFill>
                <a:cs typeface="B Nazanin" pitchFamily="2" charset="-78"/>
              </a:rPr>
              <a:t>تقصیر</a:t>
            </a:r>
            <a:r>
              <a:rPr lang="fa-IR" sz="2800" dirty="0" smtClean="0">
                <a:cs typeface="B Nazanin" pitchFamily="2" charset="-78"/>
              </a:rPr>
              <a:t> او </a:t>
            </a:r>
            <a:r>
              <a:rPr lang="fa-IR" sz="2800" dirty="0" smtClean="0">
                <a:solidFill>
                  <a:srgbClr val="FFFF00"/>
                </a:solidFill>
                <a:cs typeface="B Nazanin" pitchFamily="2" charset="-78"/>
              </a:rPr>
              <a:t>ثابت</a:t>
            </a:r>
            <a:r>
              <a:rPr lang="fa-IR" sz="2800" dirty="0" smtClean="0">
                <a:cs typeface="B Nazanin" pitchFamily="2" charset="-78"/>
              </a:rPr>
              <a:t> شود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382000" cy="5974560"/>
          </a:xfrm>
        </p:spPr>
        <p:txBody>
          <a:bodyPr>
            <a:noAutofit/>
          </a:bodyPr>
          <a:lstStyle/>
          <a:p>
            <a:pPr algn="just">
              <a:buNone/>
            </a:pPr>
            <a:r>
              <a:rPr lang="fa-IR" sz="2800" b="1" dirty="0" smtClean="0">
                <a:solidFill>
                  <a:srgbClr val="FFC000"/>
                </a:solidFill>
                <a:cs typeface="B Nazanin" pitchFamily="2" charset="-78"/>
              </a:rPr>
              <a:t>اختیارات مدیران در تنبیه ورزشکاران</a:t>
            </a:r>
          </a:p>
          <a:p>
            <a:pPr algn="just">
              <a:buNone/>
            </a:pPr>
            <a:r>
              <a:rPr lang="fa-IR" sz="2800" b="1" dirty="0" smtClean="0">
                <a:solidFill>
                  <a:srgbClr val="FFC000"/>
                </a:solidFill>
                <a:cs typeface="B Nazanin" pitchFamily="2" charset="-78"/>
              </a:rPr>
              <a:t>ماده 158ق م ا: </a:t>
            </a:r>
            <a:r>
              <a:rPr lang="fa-IR" sz="2800" dirty="0" smtClean="0">
                <a:cs typeface="B Nazanin" pitchFamily="2" charset="-78"/>
              </a:rPr>
              <a:t>اقدامات </a:t>
            </a:r>
            <a:r>
              <a:rPr lang="fa-IR" sz="2800" dirty="0" smtClean="0">
                <a:solidFill>
                  <a:srgbClr val="FFFF00"/>
                </a:solidFill>
                <a:cs typeface="B Nazanin" pitchFamily="2" charset="-78"/>
              </a:rPr>
              <a:t>والدین، اولیاء قانونی و سرپرستان صغار و محجورین </a:t>
            </a:r>
            <a:r>
              <a:rPr lang="fa-IR" sz="2800" dirty="0" smtClean="0">
                <a:cs typeface="B Nazanin" pitchFamily="2" charset="-78"/>
              </a:rPr>
              <a:t>که به منظور </a:t>
            </a:r>
            <a:r>
              <a:rPr lang="fa-IR" sz="2800" dirty="0" smtClean="0">
                <a:solidFill>
                  <a:srgbClr val="FFFF00"/>
                </a:solidFill>
                <a:cs typeface="B Nazanin" pitchFamily="2" charset="-78"/>
              </a:rPr>
              <a:t>تادیب</a:t>
            </a:r>
            <a:r>
              <a:rPr lang="fa-IR" sz="2800" dirty="0" smtClean="0">
                <a:cs typeface="B Nazanin" pitchFamily="2" charset="-78"/>
              </a:rPr>
              <a:t> یا </a:t>
            </a:r>
            <a:r>
              <a:rPr lang="fa-IR" sz="2800" dirty="0" smtClean="0">
                <a:solidFill>
                  <a:srgbClr val="FFFF00"/>
                </a:solidFill>
                <a:cs typeface="B Nazanin" pitchFamily="2" charset="-78"/>
              </a:rPr>
              <a:t>حفاظت</a:t>
            </a:r>
            <a:r>
              <a:rPr lang="fa-IR" sz="2800" dirty="0" smtClean="0">
                <a:cs typeface="B Nazanin" pitchFamily="2" charset="-78"/>
              </a:rPr>
              <a:t> آنها انجام می شود مشروط به اینکه اقدامات مذکور در حد </a:t>
            </a:r>
            <a:r>
              <a:rPr lang="fa-IR" sz="2800" dirty="0" smtClean="0">
                <a:solidFill>
                  <a:srgbClr val="FFFF00"/>
                </a:solidFill>
                <a:cs typeface="B Nazanin" pitchFamily="2" charset="-78"/>
              </a:rPr>
              <a:t>متعارف</a:t>
            </a:r>
            <a:r>
              <a:rPr lang="fa-IR" sz="2800" dirty="0" smtClean="0">
                <a:cs typeface="B Nazanin" pitchFamily="2" charset="-78"/>
              </a:rPr>
              <a:t> تادیب و محافظت باشد جرم محسوب </a:t>
            </a:r>
            <a:r>
              <a:rPr lang="fa-IR" sz="2800" dirty="0" smtClean="0">
                <a:solidFill>
                  <a:srgbClr val="FFFF00"/>
                </a:solidFill>
                <a:cs typeface="B Nazanin" pitchFamily="2" charset="-78"/>
              </a:rPr>
              <a:t>نمی</a:t>
            </a:r>
            <a:r>
              <a:rPr lang="fa-IR" sz="2800" dirty="0" smtClean="0">
                <a:cs typeface="B Nazanin" pitchFamily="2" charset="-78"/>
              </a:rPr>
              <a:t> شود.</a:t>
            </a:r>
          </a:p>
          <a:p>
            <a:pPr algn="just">
              <a:buNone/>
            </a:pPr>
            <a:r>
              <a:rPr lang="fa-IR" sz="2800" b="1" dirty="0" smtClean="0">
                <a:solidFill>
                  <a:srgbClr val="FFC000"/>
                </a:solidFill>
                <a:cs typeface="B Nazanin" pitchFamily="2" charset="-78"/>
              </a:rPr>
              <a:t>تحلیل ماده قانونی: </a:t>
            </a:r>
            <a:r>
              <a:rPr lang="fa-IR" sz="2800" dirty="0" smtClean="0">
                <a:cs typeface="B Nazanin" pitchFamily="2" charset="-78"/>
              </a:rPr>
              <a:t>1- </a:t>
            </a:r>
            <a:r>
              <a:rPr lang="fa-IR" sz="2800" dirty="0" smtClean="0">
                <a:solidFill>
                  <a:srgbClr val="FFFF00"/>
                </a:solidFill>
                <a:cs typeface="B Nazanin" pitchFamily="2" charset="-78"/>
              </a:rPr>
              <a:t>سرپرستان</a:t>
            </a:r>
            <a:r>
              <a:rPr lang="fa-IR" sz="2800" dirty="0" smtClean="0">
                <a:cs typeface="B Nazanin" pitchFamily="2" charset="-78"/>
              </a:rPr>
              <a:t>: همه کسانی که مسئول </a:t>
            </a:r>
            <a:r>
              <a:rPr lang="fa-IR" sz="2800" dirty="0" smtClean="0">
                <a:solidFill>
                  <a:srgbClr val="FFFF00"/>
                </a:solidFill>
                <a:cs typeface="B Nazanin" pitchFamily="2" charset="-78"/>
              </a:rPr>
              <a:t>سلامت</a:t>
            </a:r>
            <a:r>
              <a:rPr lang="fa-IR" sz="2800" dirty="0" smtClean="0">
                <a:cs typeface="B Nazanin" pitchFamily="2" charset="-78"/>
              </a:rPr>
              <a:t> فرد هستند و شامل مربی، معلم، راننده ماشین، سرپرست و .... می شود. به عنوان مثال اگر سرپرست اتوبوس حامل دانش آموزان ورزشکار متوجه شود که یکی از آنها نیمی از بدن خود را از پنجره خارج کرده و به تذکرات سرپرست هم توجهی نمی نهد براي حفاظت از او مجاز به تنبیه او است</a:t>
            </a:r>
          </a:p>
          <a:p>
            <a:pPr algn="just">
              <a:buNone/>
            </a:pPr>
            <a:endParaRPr lang="fa-IR" sz="2800" dirty="0" smtClean="0">
              <a:cs typeface="B Nazanin" pitchFamily="2" charset="-78"/>
            </a:endParaRPr>
          </a:p>
          <a:p>
            <a:pPr algn="just">
              <a:buNone/>
            </a:pPr>
            <a:endParaRPr lang="en-US" sz="2800" dirty="0">
              <a:cs typeface="B Nazanin" pitchFamily="2" charset="-7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77200" cy="5822160"/>
          </a:xfrm>
        </p:spPr>
        <p:txBody>
          <a:bodyPr>
            <a:normAutofit/>
          </a:bodyPr>
          <a:lstStyle/>
          <a:p>
            <a:pPr algn="just">
              <a:buNone/>
            </a:pPr>
            <a:r>
              <a:rPr lang="fa-IR" sz="2800" dirty="0" smtClean="0">
                <a:cs typeface="B Nazanin" pitchFamily="2" charset="-78"/>
              </a:rPr>
              <a:t>2- </a:t>
            </a:r>
            <a:r>
              <a:rPr lang="fa-IR" sz="2800" dirty="0" smtClean="0">
                <a:solidFill>
                  <a:srgbClr val="FFFF00"/>
                </a:solidFill>
                <a:cs typeface="B Nazanin" pitchFamily="2" charset="-78"/>
              </a:rPr>
              <a:t>اقدامات مرتکب: </a:t>
            </a:r>
            <a:r>
              <a:rPr lang="fa-IR" sz="2800" dirty="0" smtClean="0">
                <a:cs typeface="B Nazanin" pitchFamily="2" charset="-78"/>
              </a:rPr>
              <a:t>شامل </a:t>
            </a:r>
            <a:r>
              <a:rPr lang="fa-IR" sz="2800" dirty="0" smtClean="0">
                <a:solidFill>
                  <a:srgbClr val="FFFF00"/>
                </a:solidFill>
                <a:cs typeface="B Nazanin" pitchFamily="2" charset="-78"/>
              </a:rPr>
              <a:t>هر اقدامی </a:t>
            </a:r>
            <a:r>
              <a:rPr lang="fa-IR" sz="2800" dirty="0" smtClean="0">
                <a:cs typeface="B Nazanin" pitchFamily="2" charset="-78"/>
              </a:rPr>
              <a:t>می شود مانند حبس، تنبیه و ...</a:t>
            </a:r>
          </a:p>
          <a:p>
            <a:pPr algn="just">
              <a:buNone/>
            </a:pPr>
            <a:r>
              <a:rPr lang="fa-IR" sz="2800" dirty="0" smtClean="0">
                <a:cs typeface="B Nazanin" pitchFamily="2" charset="-78"/>
              </a:rPr>
              <a:t>3- </a:t>
            </a:r>
            <a:r>
              <a:rPr lang="fa-IR" sz="2800" dirty="0" smtClean="0">
                <a:solidFill>
                  <a:srgbClr val="FFFF00"/>
                </a:solidFill>
                <a:cs typeface="B Nazanin" pitchFamily="2" charset="-78"/>
              </a:rPr>
              <a:t>کمیت و کیفیت تنبیه</a:t>
            </a:r>
            <a:r>
              <a:rPr lang="fa-IR" sz="2800" dirty="0" smtClean="0">
                <a:cs typeface="B Nazanin" pitchFamily="2" charset="-78"/>
              </a:rPr>
              <a:t>: ملاک </a:t>
            </a:r>
            <a:r>
              <a:rPr lang="fa-IR" sz="2800" dirty="0" smtClean="0">
                <a:solidFill>
                  <a:srgbClr val="FFFF00"/>
                </a:solidFill>
                <a:cs typeface="B Nazanin" pitchFamily="2" charset="-78"/>
              </a:rPr>
              <a:t>عرف</a:t>
            </a:r>
            <a:r>
              <a:rPr lang="fa-IR" sz="2800" dirty="0" smtClean="0">
                <a:cs typeface="B Nazanin" pitchFamily="2" charset="-78"/>
              </a:rPr>
              <a:t> است و </a:t>
            </a:r>
            <a:r>
              <a:rPr lang="fa-IR" sz="2800" dirty="0" smtClean="0">
                <a:solidFill>
                  <a:srgbClr val="FFFF00"/>
                </a:solidFill>
                <a:cs typeface="B Nazanin" pitchFamily="2" charset="-78"/>
              </a:rPr>
              <a:t>قاضی</a:t>
            </a:r>
            <a:r>
              <a:rPr lang="fa-IR" sz="2800" dirty="0" smtClean="0">
                <a:cs typeface="B Nazanin" pitchFamily="2" charset="-78"/>
              </a:rPr>
              <a:t> در این باره تصمیم می گیرد. در این امر قاضی به </a:t>
            </a:r>
            <a:r>
              <a:rPr lang="fa-IR" sz="2800" dirty="0" smtClean="0">
                <a:solidFill>
                  <a:srgbClr val="FFFF00"/>
                </a:solidFill>
                <a:cs typeface="B Nazanin" pitchFamily="2" charset="-78"/>
              </a:rPr>
              <a:t>توانایی جسمانی و روانی </a:t>
            </a:r>
            <a:r>
              <a:rPr lang="fa-IR" sz="2800" dirty="0" smtClean="0">
                <a:cs typeface="B Nazanin" pitchFamily="2" charset="-78"/>
              </a:rPr>
              <a:t>شاگرد، </a:t>
            </a:r>
            <a:r>
              <a:rPr lang="fa-IR" sz="2800" dirty="0" smtClean="0">
                <a:solidFill>
                  <a:srgbClr val="FFFF00"/>
                </a:solidFill>
                <a:cs typeface="B Nazanin" pitchFamily="2" charset="-78"/>
              </a:rPr>
              <a:t>انگیزه</a:t>
            </a:r>
            <a:r>
              <a:rPr lang="fa-IR" sz="2800" dirty="0" smtClean="0">
                <a:cs typeface="B Nazanin" pitchFamily="2" charset="-78"/>
              </a:rPr>
              <a:t> سرپرست (انگیزه حفاظت یا غرض ورزی) توجه می کند. </a:t>
            </a:r>
          </a:p>
          <a:p>
            <a:pPr algn="just">
              <a:buNone/>
            </a:pPr>
            <a:r>
              <a:rPr lang="fa-IR" sz="2800" dirty="0" smtClean="0">
                <a:cs typeface="B Nazanin" pitchFamily="2" charset="-78"/>
              </a:rPr>
              <a:t>بنابراین اقدامات معلم یا مربی ورزش به شرح ذیل را می توان با تأدیب و محافظت معارض و نامتعارف دانست هر چند به انگیزة تأدیب یا محافظت باشد : الف. فحاشی و استعمال الفاظ رکیک . ب . ایراد ضرب شدید . ج . بلند کردن ورزشکار با گرفتن گوشها . د . محبوس کردن ورزشکار در مدت طولانی . ه. الزام ورزشکار به انجام فعالیت بدنی طاقت فرسا . و . نگهداشتن ورزشکار در هواي بسیار سرد .</a:t>
            </a:r>
            <a:endParaRPr lang="en-US"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02440"/>
            <a:ext cx="8153400" cy="5974560"/>
          </a:xfrm>
        </p:spPr>
        <p:txBody>
          <a:bodyPr>
            <a:normAutofit/>
          </a:bodyPr>
          <a:lstStyle/>
          <a:p>
            <a:pPr algn="just">
              <a:buNone/>
            </a:pPr>
            <a:r>
              <a:rPr lang="fa-IR" sz="2800" dirty="0" smtClean="0">
                <a:cs typeface="B Nazanin" pitchFamily="2" charset="-78"/>
              </a:rPr>
              <a:t>4- تنبیه باید به منظور </a:t>
            </a:r>
            <a:r>
              <a:rPr lang="fa-IR" sz="2800" dirty="0" smtClean="0">
                <a:solidFill>
                  <a:srgbClr val="FFFF00"/>
                </a:solidFill>
                <a:cs typeface="B Nazanin" pitchFamily="2" charset="-78"/>
              </a:rPr>
              <a:t>حفاظت و تادیب </a:t>
            </a:r>
            <a:r>
              <a:rPr lang="fa-IR" sz="2800" dirty="0" smtClean="0">
                <a:cs typeface="B Nazanin" pitchFamily="2" charset="-78"/>
              </a:rPr>
              <a:t>باشد. مثلا اگر مربی از شاگرد بخواهد ساکش را بیاورد و شاگرد انجام ندهد مربی حق تنبیه ندارد. اما اگر احتمال فرار شاگرد در اردو باشد، سرپرست اگر مجبور به حبس او در حد </a:t>
            </a:r>
            <a:r>
              <a:rPr lang="fa-IR" sz="2800" dirty="0" smtClean="0">
                <a:solidFill>
                  <a:srgbClr val="FFFF00"/>
                </a:solidFill>
                <a:cs typeface="B Nazanin" pitchFamily="2" charset="-78"/>
              </a:rPr>
              <a:t>متعارف</a:t>
            </a:r>
            <a:r>
              <a:rPr lang="fa-IR" sz="2800" dirty="0" smtClean="0">
                <a:cs typeface="B Nazanin" pitchFamily="2" charset="-78"/>
              </a:rPr>
              <a:t> شود ایرادی ندارد.</a:t>
            </a:r>
          </a:p>
          <a:p>
            <a:pPr algn="just">
              <a:buNone/>
            </a:pPr>
            <a:r>
              <a:rPr lang="fa-IR" sz="2800" dirty="0" smtClean="0">
                <a:cs typeface="B Nazanin" pitchFamily="2" charset="-78"/>
              </a:rPr>
              <a:t>5- </a:t>
            </a:r>
            <a:r>
              <a:rPr lang="fa-IR" sz="2800" dirty="0" smtClean="0">
                <a:solidFill>
                  <a:srgbClr val="FFFF00"/>
                </a:solidFill>
                <a:cs typeface="B Nazanin" pitchFamily="2" charset="-78"/>
              </a:rPr>
              <a:t>شخصیت مجنی علیه: </a:t>
            </a:r>
            <a:r>
              <a:rPr lang="fa-IR" sz="2800" dirty="0" smtClean="0">
                <a:cs typeface="B Nazanin" pitchFamily="2" charset="-78"/>
              </a:rPr>
              <a:t>فقط </a:t>
            </a:r>
            <a:r>
              <a:rPr lang="fa-IR" sz="2800" dirty="0" smtClean="0">
                <a:solidFill>
                  <a:srgbClr val="FFFF00"/>
                </a:solidFill>
                <a:cs typeface="B Nazanin" pitchFamily="2" charset="-78"/>
              </a:rPr>
              <a:t>صغار</a:t>
            </a:r>
            <a:r>
              <a:rPr lang="fa-IR" sz="2800" dirty="0" smtClean="0">
                <a:cs typeface="B Nazanin" pitchFamily="2" charset="-78"/>
              </a:rPr>
              <a:t> (افراد کم سن) و </a:t>
            </a:r>
            <a:r>
              <a:rPr lang="fa-IR" sz="2800" dirty="0" smtClean="0">
                <a:solidFill>
                  <a:srgbClr val="FFFF00"/>
                </a:solidFill>
                <a:cs typeface="B Nazanin" pitchFamily="2" charset="-78"/>
              </a:rPr>
              <a:t>محجورین</a:t>
            </a:r>
            <a:r>
              <a:rPr lang="fa-IR" sz="2800" dirty="0" smtClean="0">
                <a:cs typeface="B Nazanin" pitchFamily="2" charset="-78"/>
              </a:rPr>
              <a:t> (افراد دارای مشکلات ذهنی)</a:t>
            </a:r>
          </a:p>
          <a:p>
            <a:pPr algn="just">
              <a:buNone/>
            </a:pPr>
            <a:r>
              <a:rPr lang="fa-IR" sz="2800" dirty="0" smtClean="0">
                <a:cs typeface="B Nazanin" pitchFamily="2" charset="-78"/>
              </a:rPr>
              <a:t>به موجب تبصرة 1 مادة 49 قانون مجازات اسلامی منظور از طفل کسی است که به حد بلوغ شرعی نرسیده باشد و تبصرة 1 مادة 121 قانون مدنی مقررمی دارد که </a:t>
            </a:r>
            <a:r>
              <a:rPr lang="fa-IR" sz="2800" dirty="0" smtClean="0">
                <a:solidFill>
                  <a:srgbClr val="FFFF00"/>
                </a:solidFill>
                <a:cs typeface="B Nazanin" pitchFamily="2" charset="-78"/>
              </a:rPr>
              <a:t>سن بلوغ درپسر پانزده سال تمام قمري و در دختر نه سال تمام قمري است </a:t>
            </a:r>
            <a:r>
              <a:rPr lang="fa-IR" sz="2800" dirty="0" smtClean="0">
                <a:cs typeface="B Nazanin" pitchFamily="2" charset="-78"/>
              </a:rPr>
              <a:t>. این دیدگاه به علت اشکالات متعددي که ایجاد نموده است مورد اختلاف فقها ، حقوقدانان و قضات است که امید می رود نسبت به اصلاح آن اقدام گردد . </a:t>
            </a:r>
          </a:p>
          <a:p>
            <a:pPr algn="just">
              <a:buNone/>
            </a:pPr>
            <a:r>
              <a:rPr lang="fa-IR" sz="2800" dirty="0" smtClean="0">
                <a:cs typeface="B Nazanin" pitchFamily="2" charset="-78"/>
              </a:rPr>
              <a:t>6- </a:t>
            </a:r>
            <a:r>
              <a:rPr lang="fa-IR" sz="2800" dirty="0" smtClean="0">
                <a:solidFill>
                  <a:srgbClr val="FFFF00"/>
                </a:solidFill>
                <a:cs typeface="B Nazanin" pitchFamily="2" charset="-78"/>
              </a:rPr>
              <a:t>نتیجه اقدامات: </a:t>
            </a:r>
            <a:r>
              <a:rPr lang="fa-IR" sz="2800" dirty="0" smtClean="0">
                <a:cs typeface="B Nazanin" pitchFamily="2" charset="-78"/>
              </a:rPr>
              <a:t>در حد </a:t>
            </a:r>
            <a:r>
              <a:rPr lang="fa-IR" sz="2800" dirty="0" smtClean="0">
                <a:solidFill>
                  <a:srgbClr val="FFFF00"/>
                </a:solidFill>
                <a:cs typeface="B Nazanin" pitchFamily="2" charset="-78"/>
              </a:rPr>
              <a:t>عرف</a:t>
            </a:r>
            <a:r>
              <a:rPr lang="fa-IR" sz="2800" dirty="0" smtClean="0">
                <a:cs typeface="B Nazanin" pitchFamily="2" charset="-78"/>
              </a:rPr>
              <a:t> هر نتیجه ای مجاز است.</a:t>
            </a:r>
          </a:p>
          <a:p>
            <a:pPr algn="just">
              <a:buNone/>
            </a:pPr>
            <a:endParaRPr lang="fa-IR" sz="2800" dirty="0" smtClean="0">
              <a:cs typeface="B Nazanin" pitchFamily="2" charset="-7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5974560"/>
          </a:xfrm>
        </p:spPr>
        <p:txBody>
          <a:bodyPr>
            <a:normAutofit/>
          </a:bodyPr>
          <a:lstStyle/>
          <a:p>
            <a:pPr algn="just">
              <a:buNone/>
            </a:pPr>
            <a:r>
              <a:rPr lang="fa-IR" sz="2800" b="1" dirty="0" smtClean="0">
                <a:solidFill>
                  <a:srgbClr val="FFFF00"/>
                </a:solidFill>
                <a:cs typeface="B Nazanin" pitchFamily="2" charset="-78"/>
              </a:rPr>
              <a:t>تعارض اختیار تنبیه با ممنوعیت آن در آموزش و پرورش: </a:t>
            </a:r>
          </a:p>
          <a:p>
            <a:pPr algn="just">
              <a:buNone/>
            </a:pPr>
            <a:r>
              <a:rPr lang="fa-IR" sz="2800" dirty="0" smtClean="0">
                <a:cs typeface="B Nazanin" pitchFamily="2" charset="-78"/>
              </a:rPr>
              <a:t>همیشه بخشنامه هایی مبنی بر عدم تنبیه دانش آموزان در مدارس ارسال می شود اما باید توجه داشت که </a:t>
            </a:r>
            <a:r>
              <a:rPr lang="fa-IR" sz="2800" dirty="0" smtClean="0">
                <a:solidFill>
                  <a:srgbClr val="FFFF00"/>
                </a:solidFill>
                <a:cs typeface="B Nazanin" pitchFamily="2" charset="-78"/>
              </a:rPr>
              <a:t>ماهیت کار معلم ورزش </a:t>
            </a:r>
            <a:r>
              <a:rPr lang="fa-IR" sz="2800" dirty="0" smtClean="0">
                <a:cs typeface="B Nazanin" pitchFamily="2" charset="-78"/>
              </a:rPr>
              <a:t>با سایر معلمان متفاوت است زیرا ورزش فعالیتی حادثه خیز است و کوچکترین تعلل معلم ورزش در مراقبت از دانش آموزان در زنگ ورزش و به خصوص در ورزشهایی مانند شنا ، ژیمناستیک و امثال آنها منجر به حادثه اي ناگوار خواهد شد و این در حالی است که دروس نظري مانند ریاضی ، فیزیک ، ادبیات و غیره تضمین خطري براي سلامت دانش آموز نیست تا بتوان معلمین مربوطه را مکلف به مراقبت دانست.</a:t>
            </a:r>
            <a:endParaRPr lang="en-US" sz="2800" dirty="0" smtClean="0">
              <a:cs typeface="B Nazanin" pitchFamily="2" charset="-78"/>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077200" cy="5898360"/>
          </a:xfrm>
        </p:spPr>
        <p:txBody>
          <a:bodyPr>
            <a:noAutofit/>
          </a:bodyPr>
          <a:lstStyle/>
          <a:p>
            <a:pPr>
              <a:buNone/>
            </a:pPr>
            <a:r>
              <a:rPr lang="fa-IR" sz="2800" b="1" dirty="0" smtClean="0">
                <a:solidFill>
                  <a:srgbClr val="FFFF00"/>
                </a:solidFill>
                <a:cs typeface="B Nazanin" pitchFamily="2" charset="-78"/>
              </a:rPr>
              <a:t>مسئولیت های حقوقی داوران</a:t>
            </a:r>
          </a:p>
          <a:p>
            <a:pPr>
              <a:buNone/>
            </a:pPr>
            <a:r>
              <a:rPr lang="fa-IR" sz="2800" dirty="0" smtClean="0">
                <a:cs typeface="B Nazanin" pitchFamily="2" charset="-78"/>
              </a:rPr>
              <a:t>اگر بین </a:t>
            </a:r>
            <a:r>
              <a:rPr lang="fa-IR" sz="2800" dirty="0" smtClean="0">
                <a:solidFill>
                  <a:srgbClr val="FFFF00"/>
                </a:solidFill>
                <a:cs typeface="B Nazanin" pitchFamily="2" charset="-78"/>
              </a:rPr>
              <a:t>نوع قضاوت داور </a:t>
            </a:r>
            <a:r>
              <a:rPr lang="fa-IR" sz="2800" dirty="0" smtClean="0">
                <a:cs typeface="B Nazanin" pitchFamily="2" charset="-78"/>
              </a:rPr>
              <a:t>و </a:t>
            </a:r>
            <a:r>
              <a:rPr lang="fa-IR" sz="2800" dirty="0" smtClean="0">
                <a:solidFill>
                  <a:srgbClr val="FFFF00"/>
                </a:solidFill>
                <a:cs typeface="B Nazanin" pitchFamily="2" charset="-78"/>
              </a:rPr>
              <a:t>وقوع حادثه </a:t>
            </a:r>
            <a:r>
              <a:rPr lang="fa-IR" sz="2800" dirty="0" smtClean="0">
                <a:cs typeface="B Nazanin" pitchFamily="2" charset="-78"/>
              </a:rPr>
              <a:t>و ضرر برای فردی </a:t>
            </a:r>
            <a:r>
              <a:rPr lang="fa-IR" sz="2800" dirty="0" smtClean="0">
                <a:solidFill>
                  <a:srgbClr val="FFFF00"/>
                </a:solidFill>
                <a:cs typeface="B Nazanin" pitchFamily="2" charset="-78"/>
              </a:rPr>
              <a:t>رابطه</a:t>
            </a:r>
            <a:r>
              <a:rPr lang="fa-IR" sz="2800" dirty="0" smtClean="0">
                <a:cs typeface="B Nazanin" pitchFamily="2" charset="-78"/>
              </a:rPr>
              <a:t> وجود داشته باشد داور مقصر است اما اشکالات فنی داوری به قوه قضاییه مربوط نمی شود.</a:t>
            </a:r>
          </a:p>
          <a:p>
            <a:pPr>
              <a:buNone/>
            </a:pPr>
            <a:r>
              <a:rPr lang="fa-IR" sz="2800" b="1" dirty="0" smtClean="0">
                <a:solidFill>
                  <a:srgbClr val="FFFF00"/>
                </a:solidFill>
                <a:cs typeface="B Nazanin" pitchFamily="2" charset="-78"/>
              </a:rPr>
              <a:t>وظایف داوران: </a:t>
            </a:r>
          </a:p>
          <a:p>
            <a:pPr>
              <a:buNone/>
            </a:pPr>
            <a:r>
              <a:rPr lang="fa-IR" sz="2800" dirty="0" smtClean="0">
                <a:cs typeface="B Nazanin" pitchFamily="2" charset="-78"/>
              </a:rPr>
              <a:t>1- </a:t>
            </a:r>
            <a:r>
              <a:rPr lang="fa-IR" sz="2800" dirty="0" smtClean="0">
                <a:solidFill>
                  <a:srgbClr val="FFFF00"/>
                </a:solidFill>
                <a:cs typeface="B Nazanin" pitchFamily="2" charset="-78"/>
              </a:rPr>
              <a:t>بازدید اماکن </a:t>
            </a:r>
            <a:r>
              <a:rPr lang="fa-IR" sz="2800" dirty="0" smtClean="0">
                <a:cs typeface="B Nazanin" pitchFamily="2" charset="-78"/>
              </a:rPr>
              <a:t>و تجهیزات ورزشی</a:t>
            </a:r>
          </a:p>
          <a:p>
            <a:pPr marL="411480" lvl="8" indent="-342900" algn="just">
              <a:spcBef>
                <a:spcPts val="700"/>
              </a:spcBef>
              <a:buClr>
                <a:schemeClr val="tx2"/>
              </a:buClr>
              <a:buSzPct val="95000"/>
              <a:buNone/>
            </a:pPr>
            <a:r>
              <a:rPr lang="fa-IR" sz="2800" dirty="0" smtClean="0">
                <a:cs typeface="B Nazanin" pitchFamily="2" charset="-78"/>
              </a:rPr>
              <a:t>از جمله مواردي که اماکن و تجهیزات، خطرناك و وقوع حادثه در اثراستفاده از آن قابل پیش بینی است : - یخ زدگی یا باطلاقی بودن زمین فوتبال . - کدر بودن ، آلوده بودن و بوي نامطبوع آب استخر . - نازك بودن یا مندرس بودن تشک کشتی یا استفاده از قالی به جاي تشک . - فرسوده بودن بندهاي دار حلقه یا چوب هاي پارالل . - فقدان نور کافی در زمین . - لغزنده بودن کف پوشها . -</a:t>
            </a:r>
          </a:p>
          <a:p>
            <a:pPr>
              <a:buNone/>
            </a:pPr>
            <a:r>
              <a:rPr lang="fa-IR" sz="2800" dirty="0" smtClean="0">
                <a:cs typeface="B Nazanin" pitchFamily="2" charset="-78"/>
              </a:rPr>
              <a:t> </a:t>
            </a:r>
          </a:p>
          <a:p>
            <a:pPr>
              <a:buNone/>
            </a:pPr>
            <a:r>
              <a:rPr lang="fa-IR" sz="2800" dirty="0" smtClean="0">
                <a:solidFill>
                  <a:srgbClr val="FFFF00"/>
                </a:solidFill>
                <a:cs typeface="B Nazanin" pitchFamily="2" charset="-78"/>
              </a:rPr>
              <a:t>  </a:t>
            </a:r>
            <a:endParaRPr lang="en-US" sz="2800" dirty="0" smtClean="0">
              <a:solidFill>
                <a:srgbClr val="FFFF00"/>
              </a:solidFill>
              <a:cs typeface="B Nazanin" pitchFamily="2" charset="-7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001000" cy="5974560"/>
          </a:xfrm>
        </p:spPr>
        <p:txBody>
          <a:bodyPr>
            <a:noAutofit/>
          </a:bodyPr>
          <a:lstStyle/>
          <a:p>
            <a:pPr algn="just">
              <a:buNone/>
            </a:pPr>
            <a:r>
              <a:rPr lang="fa-IR" sz="2800" dirty="0" smtClean="0">
                <a:cs typeface="B Nazanin" pitchFamily="2" charset="-78"/>
              </a:rPr>
              <a:t>وجود اشیاء خطرناك در نزدیکی محیط زمین مانند نرده هاي فلزي نوك تیز یا جعبه هاي فلزي مخصوص نگهداري توپ کوتاه بودن فاصلۀ دیوار با خط پایان دو سرعت در سالن . - پوشش نداشتن میله هاي بسکتبال که در فاصلۀ نزدیک زمین نصب شده است . - وجود بخاري هاي گازي در فاصلۀ نزدیک زمین . - سیم کشی معلق روي استخر براي روشنائی یا غیر آن . - کف پوش هاي مچاله شده . - بی سرپوش بودن حفره هاي میله والیبال در سالن هاي چند منظوره . - فقدان مأموران پلیس یا موانع فلزي براي جلوگیري از ورود تماشاگر در بازیهاي حساس . - ابري و طوفانی بودن هوا در ورزشهایی که در فضاي باز انجام می گیرد ( امکان صاعقه ) . - محصور نبودن فضاي پرتاب ها و عدم امکان تردد اشخاص . - فقدان علامت هاي جهت یاب و هشدار دهنده در پیست اسکی . - غیر استاندارد بودن توپ بازي به نحوي که خطرناك باشد</a:t>
            </a:r>
            <a:endParaRPr lang="en-US" sz="2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228600"/>
            <a:ext cx="7924800" cy="6126960"/>
          </a:xfrm>
        </p:spPr>
        <p:txBody>
          <a:bodyPr>
            <a:normAutofit/>
          </a:bodyPr>
          <a:lstStyle/>
          <a:p>
            <a:pPr>
              <a:buNone/>
            </a:pPr>
            <a:r>
              <a:rPr lang="fa-IR" sz="2800" dirty="0" smtClean="0">
                <a:cs typeface="B Nazanin" pitchFamily="2" charset="-78"/>
              </a:rPr>
              <a:t>2- </a:t>
            </a:r>
            <a:r>
              <a:rPr lang="fa-IR" sz="2800" dirty="0" smtClean="0">
                <a:solidFill>
                  <a:srgbClr val="FFFF00"/>
                </a:solidFill>
                <a:cs typeface="B Nazanin" pitchFamily="2" charset="-78"/>
              </a:rPr>
              <a:t>بازدید از وسایل </a:t>
            </a:r>
            <a:r>
              <a:rPr lang="fa-IR" sz="2800" dirty="0" smtClean="0">
                <a:cs typeface="B Nazanin" pitchFamily="2" charset="-78"/>
              </a:rPr>
              <a:t>شخصی ورزشکار</a:t>
            </a:r>
          </a:p>
          <a:p>
            <a:pPr>
              <a:buNone/>
            </a:pPr>
            <a:r>
              <a:rPr lang="fa-IR" sz="2800" dirty="0" smtClean="0">
                <a:cs typeface="B Nazanin" pitchFamily="2" charset="-78"/>
              </a:rPr>
              <a:t>3- </a:t>
            </a:r>
            <a:r>
              <a:rPr lang="fa-IR" sz="2800" dirty="0" smtClean="0">
                <a:solidFill>
                  <a:srgbClr val="FFFF00"/>
                </a:solidFill>
                <a:cs typeface="B Nazanin" pitchFamily="2" charset="-78"/>
              </a:rPr>
              <a:t>جلوگیری</a:t>
            </a:r>
            <a:r>
              <a:rPr lang="fa-IR" sz="2800" dirty="0" smtClean="0">
                <a:cs typeface="B Nazanin" pitchFamily="2" charset="-78"/>
              </a:rPr>
              <a:t> از اجرای </a:t>
            </a:r>
            <a:r>
              <a:rPr lang="fa-IR" sz="2800" dirty="0" smtClean="0">
                <a:solidFill>
                  <a:srgbClr val="FFFF00"/>
                </a:solidFill>
                <a:cs typeface="B Nazanin" pitchFamily="2" charset="-78"/>
              </a:rPr>
              <a:t>فنون خطا: </a:t>
            </a:r>
            <a:r>
              <a:rPr lang="fa-IR" sz="2800" dirty="0" smtClean="0">
                <a:cs typeface="B Nazanin" pitchFamily="2" charset="-78"/>
              </a:rPr>
              <a:t>معمولا خطاهای ورزشی سریع رخ می دهند و داور بعد از اجرای ضربه، خطا بودن آن را اعلام می کند. اما اگر </a:t>
            </a:r>
            <a:r>
              <a:rPr lang="fa-IR" sz="2800" dirty="0" smtClean="0">
                <a:solidFill>
                  <a:srgbClr val="FFFF00"/>
                </a:solidFill>
                <a:cs typeface="B Nazanin" pitchFamily="2" charset="-78"/>
              </a:rPr>
              <a:t>حین اجرای فن خطا </a:t>
            </a:r>
            <a:r>
              <a:rPr lang="fa-IR" sz="2800" dirty="0" smtClean="0">
                <a:cs typeface="B Nazanin" pitchFamily="2" charset="-78"/>
              </a:rPr>
              <a:t>فاصله زمانی باشد که داور بتواند اعلام خطا نماید اگر قصور کند مقصر است.</a:t>
            </a:r>
          </a:p>
          <a:p>
            <a:pPr algn="just">
              <a:buNone/>
            </a:pPr>
            <a:r>
              <a:rPr lang="fa-IR" sz="2800" dirty="0" smtClean="0">
                <a:cs typeface="B Nazanin" pitchFamily="2" charset="-78"/>
              </a:rPr>
              <a:t>4- اقدام نسبت به </a:t>
            </a:r>
            <a:r>
              <a:rPr lang="fa-IR" sz="2800" dirty="0" smtClean="0">
                <a:solidFill>
                  <a:srgbClr val="FFFF00"/>
                </a:solidFill>
                <a:cs typeface="B Nazanin" pitchFamily="2" charset="-78"/>
              </a:rPr>
              <a:t>ورزشکار مصدوم: </a:t>
            </a:r>
            <a:r>
              <a:rPr lang="fa-IR" sz="2800" dirty="0" smtClean="0">
                <a:cs typeface="B Nazanin" pitchFamily="2" charset="-78"/>
              </a:rPr>
              <a:t>اگر </a:t>
            </a:r>
            <a:r>
              <a:rPr lang="fa-IR" sz="2800" dirty="0" smtClean="0">
                <a:solidFill>
                  <a:srgbClr val="FFFF00"/>
                </a:solidFill>
                <a:cs typeface="B Nazanin" pitchFamily="2" charset="-78"/>
              </a:rPr>
              <a:t>حین</a:t>
            </a:r>
            <a:r>
              <a:rPr lang="fa-IR" sz="2800" dirty="0" smtClean="0">
                <a:cs typeface="B Nazanin" pitchFamily="2" charset="-78"/>
              </a:rPr>
              <a:t> رقابت ورزشکاری آسیب دید وظیفه داور:</a:t>
            </a:r>
          </a:p>
          <a:p>
            <a:pPr algn="just">
              <a:buNone/>
            </a:pPr>
            <a:r>
              <a:rPr lang="fa-IR" sz="2800" dirty="0" smtClean="0">
                <a:cs typeface="B Nazanin" pitchFamily="2" charset="-78"/>
              </a:rPr>
              <a:t> الف: بازی را </a:t>
            </a:r>
            <a:r>
              <a:rPr lang="fa-IR" sz="2800" dirty="0" smtClean="0">
                <a:solidFill>
                  <a:srgbClr val="FFFF00"/>
                </a:solidFill>
                <a:cs typeface="B Nazanin" pitchFamily="2" charset="-78"/>
              </a:rPr>
              <a:t>متوقف</a:t>
            </a:r>
            <a:r>
              <a:rPr lang="fa-IR" sz="2800" dirty="0" smtClean="0">
                <a:cs typeface="B Nazanin" pitchFamily="2" charset="-78"/>
              </a:rPr>
              <a:t> کند</a:t>
            </a:r>
          </a:p>
          <a:p>
            <a:pPr algn="just">
              <a:buNone/>
            </a:pPr>
            <a:r>
              <a:rPr lang="fa-IR" sz="2800" dirty="0" smtClean="0">
                <a:cs typeface="B Nazanin" pitchFamily="2" charset="-78"/>
              </a:rPr>
              <a:t>ب: اجازه حضور </a:t>
            </a:r>
            <a:r>
              <a:rPr lang="fa-IR" sz="2800" dirty="0" smtClean="0">
                <a:solidFill>
                  <a:srgbClr val="FFFF00"/>
                </a:solidFill>
                <a:cs typeface="B Nazanin" pitchFamily="2" charset="-78"/>
              </a:rPr>
              <a:t>تیم پزشکی </a:t>
            </a:r>
            <a:r>
              <a:rPr lang="fa-IR" sz="2800" dirty="0" smtClean="0">
                <a:cs typeface="B Nazanin" pitchFamily="2" charset="-78"/>
              </a:rPr>
              <a:t>را بدهد. </a:t>
            </a:r>
          </a:p>
          <a:p>
            <a:pPr algn="just">
              <a:buNone/>
            </a:pPr>
            <a:r>
              <a:rPr lang="fa-IR" sz="2800" dirty="0" smtClean="0">
                <a:cs typeface="B Nazanin" pitchFamily="2" charset="-78"/>
              </a:rPr>
              <a:t>ج: در صورت نبود پزشک، اگر </a:t>
            </a:r>
            <a:r>
              <a:rPr lang="fa-IR" sz="2800" dirty="0" smtClean="0">
                <a:solidFill>
                  <a:srgbClr val="FFFF00"/>
                </a:solidFill>
                <a:cs typeface="B Nazanin" pitchFamily="2" charset="-78"/>
              </a:rPr>
              <a:t>ظاهر</a:t>
            </a:r>
            <a:r>
              <a:rPr lang="fa-IR" sz="2800" dirty="0" smtClean="0">
                <a:cs typeface="B Nazanin" pitchFamily="2" charset="-78"/>
              </a:rPr>
              <a:t> ورزشکار نشانگر سلامتی وی باشد اجازه ادامه رقابت را بدهد. </a:t>
            </a:r>
          </a:p>
          <a:p>
            <a:pPr algn="just">
              <a:buNone/>
            </a:pP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5515" y="228600"/>
            <a:ext cx="8382000" cy="7091172"/>
          </a:xfrm>
          <a:prstGeom prst="rect">
            <a:avLst/>
          </a:prstGeom>
        </p:spPr>
        <p:txBody>
          <a:bodyPr wrap="square">
            <a:spAutoFit/>
          </a:bodyPr>
          <a:lstStyle/>
          <a:p>
            <a:pPr algn="justLow" rtl="1">
              <a:lnSpc>
                <a:spcPct val="115000"/>
              </a:lnSpc>
              <a:spcAft>
                <a:spcPts val="1000"/>
              </a:spcAft>
            </a:pPr>
            <a:r>
              <a:rPr lang="ar-SA" sz="3200" dirty="0" smtClean="0">
                <a:solidFill>
                  <a:srgbClr val="FFFF00"/>
                </a:solidFill>
                <a:latin typeface="Calibri"/>
                <a:ea typeface="Calibri"/>
                <a:cs typeface="B Nazanin"/>
              </a:rPr>
              <a:t>تعریف حقوق: </a:t>
            </a:r>
            <a:r>
              <a:rPr lang="ar-SA" sz="3200" dirty="0" smtClean="0">
                <a:latin typeface="Calibri"/>
                <a:ea typeface="Calibri"/>
                <a:cs typeface="B Nazanin"/>
              </a:rPr>
              <a:t>حقوق جمع کلمه حق است. </a:t>
            </a:r>
            <a:endParaRPr lang="fa-IR" sz="3200" dirty="0" smtClean="0">
              <a:latin typeface="Calibri"/>
              <a:ea typeface="Calibri"/>
              <a:cs typeface="B Nazanin"/>
            </a:endParaRPr>
          </a:p>
          <a:p>
            <a:pPr algn="justLow" rtl="1">
              <a:lnSpc>
                <a:spcPct val="115000"/>
              </a:lnSpc>
              <a:spcAft>
                <a:spcPts val="1000"/>
              </a:spcAft>
            </a:pPr>
            <a:r>
              <a:rPr lang="fa-IR" sz="3200" dirty="0" smtClean="0">
                <a:solidFill>
                  <a:srgbClr val="FFFF00"/>
                </a:solidFill>
                <a:latin typeface="Calibri"/>
                <a:ea typeface="Calibri"/>
                <a:cs typeface="B Nazanin"/>
              </a:rPr>
              <a:t>منظور از </a:t>
            </a:r>
            <a:r>
              <a:rPr lang="ar-SA" sz="3200" dirty="0" smtClean="0">
                <a:solidFill>
                  <a:srgbClr val="FFFF00"/>
                </a:solidFill>
                <a:latin typeface="Calibri"/>
                <a:ea typeface="Calibri"/>
                <a:cs typeface="B Nazanin"/>
              </a:rPr>
              <a:t>حق </a:t>
            </a:r>
            <a:r>
              <a:rPr lang="fa-IR" sz="3200" dirty="0" smtClean="0">
                <a:latin typeface="Calibri"/>
                <a:ea typeface="Calibri"/>
                <a:cs typeface="B Nazanin"/>
              </a:rPr>
              <a:t>«</a:t>
            </a:r>
            <a:r>
              <a:rPr lang="ar-SA" sz="3200" dirty="0">
                <a:latin typeface="Calibri"/>
                <a:ea typeface="Calibri"/>
                <a:cs typeface="B Nazanin"/>
              </a:rPr>
              <a:t>آن رابطه حقوقی است </a:t>
            </a:r>
            <a:r>
              <a:rPr lang="ar-SA" sz="3200" dirty="0" smtClean="0">
                <a:latin typeface="Calibri"/>
                <a:ea typeface="Calibri"/>
                <a:cs typeface="B Nazanin"/>
              </a:rPr>
              <a:t>که به سبب آن، قانون به یکی از اشخاص این توانائی را می‌دهد تا به‌گونه‌ای ویژه و منفرد بر چیز معین تسلط و چیرگی یابد (آن را تصرف کند) و یا از شخصی دیگر انجام یا انجام ندادن چیزی یا کاری معین را بخواهد.</a:t>
            </a:r>
            <a:r>
              <a:rPr lang="fa-IR" sz="3200" dirty="0" smtClean="0">
                <a:latin typeface="Calibri"/>
                <a:ea typeface="Calibri"/>
                <a:cs typeface="B Nazanin"/>
              </a:rPr>
              <a:t>»</a:t>
            </a:r>
            <a:r>
              <a:rPr lang="ar-SA" sz="3200" dirty="0" smtClean="0">
                <a:latin typeface="Calibri"/>
                <a:ea typeface="Calibri"/>
                <a:cs typeface="B Nazanin"/>
              </a:rPr>
              <a:t> </a:t>
            </a:r>
            <a:endParaRPr lang="fa-IR" sz="3200" dirty="0" smtClean="0">
              <a:latin typeface="Calibri"/>
              <a:ea typeface="Calibri"/>
              <a:cs typeface="B Nazanin"/>
            </a:endParaRPr>
          </a:p>
          <a:p>
            <a:pPr algn="justLow" rtl="1">
              <a:lnSpc>
                <a:spcPct val="115000"/>
              </a:lnSpc>
              <a:spcAft>
                <a:spcPts val="1000"/>
              </a:spcAft>
            </a:pPr>
            <a:r>
              <a:rPr lang="fa-IR" sz="3200" dirty="0" smtClean="0">
                <a:solidFill>
                  <a:srgbClr val="FFFF00"/>
                </a:solidFill>
                <a:latin typeface="Calibri"/>
                <a:ea typeface="Calibri"/>
                <a:cs typeface="B Nazanin"/>
              </a:rPr>
              <a:t>خصوصیات قوانین حقوقی: </a:t>
            </a:r>
          </a:p>
          <a:p>
            <a:pPr algn="justLow" rtl="1">
              <a:lnSpc>
                <a:spcPct val="115000"/>
              </a:lnSpc>
              <a:spcAft>
                <a:spcPts val="1000"/>
              </a:spcAft>
            </a:pPr>
            <a:r>
              <a:rPr lang="fa-IR" sz="3200" dirty="0" smtClean="0">
                <a:latin typeface="Calibri"/>
                <a:ea typeface="Calibri"/>
                <a:cs typeface="B Nazanin"/>
              </a:rPr>
              <a:t>1- الزام آور هستند: همه مجبور به رعایت قانون هستند.</a:t>
            </a:r>
          </a:p>
          <a:p>
            <a:pPr algn="justLow" rtl="1">
              <a:lnSpc>
                <a:spcPct val="115000"/>
              </a:lnSpc>
              <a:spcAft>
                <a:spcPts val="1000"/>
              </a:spcAft>
            </a:pPr>
            <a:r>
              <a:rPr lang="fa-IR" sz="3200" dirty="0" smtClean="0">
                <a:latin typeface="Calibri"/>
                <a:ea typeface="Calibri"/>
                <a:cs typeface="B Nazanin"/>
              </a:rPr>
              <a:t>2- ضمانت اجرایی دارد: دولت ضامن اجرای قانون و مجازات افراد متخلف است.</a:t>
            </a:r>
          </a:p>
          <a:p>
            <a:pPr algn="justLow" rtl="1">
              <a:lnSpc>
                <a:spcPct val="115000"/>
              </a:lnSpc>
              <a:spcAft>
                <a:spcPts val="1000"/>
              </a:spcAft>
            </a:pPr>
            <a:r>
              <a:rPr lang="fa-IR" sz="3200" dirty="0" smtClean="0">
                <a:latin typeface="Calibri"/>
                <a:ea typeface="Calibri"/>
                <a:cs typeface="B Nazanin"/>
              </a:rPr>
              <a:t>3-کلی و عام است: همه در برابر قانون مساوی هستند. </a:t>
            </a:r>
          </a:p>
          <a:p>
            <a:pPr algn="justLow" rtl="1">
              <a:lnSpc>
                <a:spcPct val="115000"/>
              </a:lnSpc>
              <a:spcAft>
                <a:spcPts val="1000"/>
              </a:spcAft>
            </a:pPr>
            <a:r>
              <a:rPr lang="fa-IR" sz="3200" dirty="0" smtClean="0">
                <a:latin typeface="Calibri"/>
                <a:ea typeface="Calibri"/>
                <a:cs typeface="B Nazanin"/>
              </a:rPr>
              <a:t> </a:t>
            </a:r>
            <a:endParaRPr lang="en-US" sz="3200" dirty="0">
              <a:latin typeface="Calibri"/>
              <a:ea typeface="Calibri"/>
              <a:cs typeface="B Nazanin"/>
            </a:endParaRPr>
          </a:p>
        </p:txBody>
      </p:sp>
    </p:spTree>
    <p:extLst>
      <p:ext uri="{BB962C8B-B14F-4D97-AF65-F5344CB8AC3E}">
        <p14:creationId xmlns:p14="http://schemas.microsoft.com/office/powerpoint/2010/main" xmlns="" val="37077376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8077200" cy="6050760"/>
          </a:xfrm>
        </p:spPr>
        <p:txBody>
          <a:bodyPr>
            <a:normAutofit/>
          </a:bodyPr>
          <a:lstStyle/>
          <a:p>
            <a:pPr algn="just">
              <a:buNone/>
            </a:pPr>
            <a:r>
              <a:rPr lang="fa-IR" sz="2800" dirty="0" smtClean="0">
                <a:cs typeface="B Nazanin" pitchFamily="2" charset="-78"/>
              </a:rPr>
              <a:t>د:  برای ورزشکاری که از ناحیه </a:t>
            </a:r>
            <a:r>
              <a:rPr lang="fa-IR" sz="2800" dirty="0" smtClean="0">
                <a:solidFill>
                  <a:srgbClr val="FFFF00"/>
                </a:solidFill>
                <a:cs typeface="B Nazanin" pitchFamily="2" charset="-78"/>
              </a:rPr>
              <a:t>سر</a:t>
            </a:r>
            <a:r>
              <a:rPr lang="fa-IR" sz="2800" dirty="0" smtClean="0">
                <a:cs typeface="B Nazanin" pitchFamily="2" charset="-78"/>
              </a:rPr>
              <a:t> آسیب دیده حتما اجازه </a:t>
            </a:r>
            <a:r>
              <a:rPr lang="fa-IR" sz="2800" dirty="0" smtClean="0">
                <a:solidFill>
                  <a:srgbClr val="FFFF00"/>
                </a:solidFill>
                <a:cs typeface="B Nazanin" pitchFamily="2" charset="-78"/>
              </a:rPr>
              <a:t>پزشک</a:t>
            </a:r>
            <a:r>
              <a:rPr lang="fa-IR" sz="2800" dirty="0" smtClean="0">
                <a:cs typeface="B Nazanin" pitchFamily="2" charset="-78"/>
              </a:rPr>
              <a:t> لازم است و ادعای ورزشکار مبنی بر سالم بودن ملاک نیست</a:t>
            </a:r>
          </a:p>
          <a:p>
            <a:pPr algn="just">
              <a:buNone/>
            </a:pPr>
            <a:r>
              <a:rPr lang="fa-IR" sz="2800" dirty="0" smtClean="0">
                <a:cs typeface="B Nazanin" pitchFamily="2" charset="-78"/>
              </a:rPr>
              <a:t>ذ: به بازیکنی که </a:t>
            </a:r>
            <a:r>
              <a:rPr lang="fa-IR" sz="2800" dirty="0" smtClean="0">
                <a:solidFill>
                  <a:srgbClr val="FFFF00"/>
                </a:solidFill>
                <a:cs typeface="B Nazanin" pitchFamily="2" charset="-78"/>
              </a:rPr>
              <a:t>قصد مجرمانه </a:t>
            </a:r>
            <a:r>
              <a:rPr lang="fa-IR" sz="2800" dirty="0" smtClean="0">
                <a:cs typeface="B Nazanin" pitchFamily="2" charset="-78"/>
              </a:rPr>
              <a:t>و نیت سوء خود را </a:t>
            </a:r>
            <a:r>
              <a:rPr lang="fa-IR" sz="2800" dirty="0" smtClean="0">
                <a:solidFill>
                  <a:srgbClr val="FFFF00"/>
                </a:solidFill>
                <a:cs typeface="B Nazanin" pitchFamily="2" charset="-78"/>
              </a:rPr>
              <a:t>نشان</a:t>
            </a:r>
            <a:r>
              <a:rPr lang="fa-IR" sz="2800" dirty="0" smtClean="0">
                <a:cs typeface="B Nazanin" pitchFamily="2" charset="-78"/>
              </a:rPr>
              <a:t> داده اجازه ادامه رقابت ندهد. </a:t>
            </a:r>
          </a:p>
          <a:p>
            <a:pPr algn="just">
              <a:buNone/>
            </a:pPr>
            <a:r>
              <a:rPr lang="fa-IR" sz="2800" dirty="0" smtClean="0">
                <a:cs typeface="B Nazanin" pitchFamily="2" charset="-78"/>
              </a:rPr>
              <a:t>ر: در صورت </a:t>
            </a:r>
            <a:r>
              <a:rPr lang="fa-IR" sz="2800" dirty="0" smtClean="0">
                <a:solidFill>
                  <a:srgbClr val="FFFF00"/>
                </a:solidFill>
                <a:cs typeface="B Nazanin" pitchFamily="2" charset="-78"/>
              </a:rPr>
              <a:t>احتمال بروز دعوا </a:t>
            </a:r>
            <a:r>
              <a:rPr lang="fa-IR" sz="2800" dirty="0" smtClean="0">
                <a:cs typeface="B Nazanin" pitchFamily="2" charset="-78"/>
              </a:rPr>
              <a:t>و آشوب و بلوا بازی را </a:t>
            </a:r>
            <a:r>
              <a:rPr lang="fa-IR" sz="2800" dirty="0" smtClean="0">
                <a:solidFill>
                  <a:srgbClr val="FFFF00"/>
                </a:solidFill>
                <a:cs typeface="B Nazanin" pitchFamily="2" charset="-78"/>
              </a:rPr>
              <a:t>متوقف</a:t>
            </a:r>
            <a:r>
              <a:rPr lang="fa-IR" sz="2800" dirty="0" smtClean="0">
                <a:cs typeface="B Nazanin" pitchFamily="2" charset="-78"/>
              </a:rPr>
              <a:t> نماید.</a:t>
            </a:r>
          </a:p>
          <a:p>
            <a:endParaRPr lang="en-US"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8077200" cy="5943600"/>
          </a:xfrm>
        </p:spPr>
        <p:txBody>
          <a:bodyPr>
            <a:normAutofit lnSpcReduction="10000"/>
          </a:bodyPr>
          <a:lstStyle/>
          <a:p>
            <a:pPr algn="just">
              <a:buNone/>
            </a:pPr>
            <a:r>
              <a:rPr lang="fa-IR" sz="2800" b="1" dirty="0" smtClean="0">
                <a:solidFill>
                  <a:srgbClr val="FFFF00"/>
                </a:solidFill>
                <a:cs typeface="B Nazanin" pitchFamily="2" charset="-78"/>
              </a:rPr>
              <a:t>مسئولیت های حقوقی مدیران ورزشگاهها: </a:t>
            </a:r>
          </a:p>
          <a:p>
            <a:pPr algn="just">
              <a:buNone/>
            </a:pPr>
            <a:r>
              <a:rPr lang="fa-IR" sz="2800" dirty="0" smtClean="0">
                <a:cs typeface="B Nazanin" pitchFamily="2" charset="-78"/>
              </a:rPr>
              <a:t>منظور از ورزشگاه هر </a:t>
            </a:r>
            <a:r>
              <a:rPr lang="fa-IR" sz="2800" dirty="0" smtClean="0">
                <a:solidFill>
                  <a:srgbClr val="FFFF00"/>
                </a:solidFill>
                <a:cs typeface="B Nazanin" pitchFamily="2" charset="-78"/>
              </a:rPr>
              <a:t>مکانی</a:t>
            </a:r>
            <a:r>
              <a:rPr lang="fa-IR" sz="2800" dirty="0" smtClean="0">
                <a:cs typeface="B Nazanin" pitchFamily="2" charset="-78"/>
              </a:rPr>
              <a:t> که ورزش در آن انجام می شود و منظور از مدیر هر </a:t>
            </a:r>
            <a:r>
              <a:rPr lang="fa-IR" sz="2800" dirty="0" smtClean="0">
                <a:solidFill>
                  <a:srgbClr val="FFFF00"/>
                </a:solidFill>
                <a:cs typeface="B Nazanin" pitchFamily="2" charset="-78"/>
              </a:rPr>
              <a:t>فردی</a:t>
            </a:r>
            <a:r>
              <a:rPr lang="fa-IR" sz="2800" dirty="0" smtClean="0">
                <a:cs typeface="B Nazanin" pitchFamily="2" charset="-78"/>
              </a:rPr>
              <a:t> که مسئول مکان ورزشی است می باشد. در یک ورزشگاه ممکن است جرائم مختلفی مانند دزدی، ضرب و شتم و ... رخ دهد. افرادی که در یک ورزشگاه فعالیت می کنند در موفقیت یا شکست آنجا دخیل هستند و مدیر باید به درستی افرادی که قرار است در یک ورزشگاه فعالیت کنند را انتخاب کنند. </a:t>
            </a:r>
            <a:r>
              <a:rPr lang="fa-IR" sz="2800" dirty="0" smtClean="0">
                <a:solidFill>
                  <a:srgbClr val="FFFF00"/>
                </a:solidFill>
                <a:cs typeface="B Nazanin" pitchFamily="2" charset="-78"/>
              </a:rPr>
              <a:t>برای این کار: </a:t>
            </a:r>
          </a:p>
          <a:p>
            <a:pPr algn="just">
              <a:buNone/>
            </a:pPr>
            <a:r>
              <a:rPr lang="fa-IR" sz="2800" dirty="0" smtClean="0">
                <a:cs typeface="B Nazanin" pitchFamily="2" charset="-78"/>
              </a:rPr>
              <a:t>الف: مطالعه </a:t>
            </a:r>
            <a:r>
              <a:rPr lang="fa-IR" sz="2800" dirty="0" smtClean="0">
                <a:solidFill>
                  <a:srgbClr val="FFFF00"/>
                </a:solidFill>
                <a:cs typeface="B Nazanin" pitchFamily="2" charset="-78"/>
              </a:rPr>
              <a:t>پرونده</a:t>
            </a:r>
            <a:r>
              <a:rPr lang="fa-IR" sz="2800" dirty="0" smtClean="0">
                <a:cs typeface="B Nazanin" pitchFamily="2" charset="-78"/>
              </a:rPr>
              <a:t> پرسنل و جمع آوری اطلاعات مربوطه</a:t>
            </a:r>
          </a:p>
          <a:p>
            <a:pPr algn="just">
              <a:buNone/>
            </a:pPr>
            <a:r>
              <a:rPr lang="fa-IR" sz="2800" dirty="0" smtClean="0">
                <a:cs typeface="B Nazanin" pitchFamily="2" charset="-78"/>
              </a:rPr>
              <a:t>ب: اتخاذ </a:t>
            </a:r>
            <a:r>
              <a:rPr lang="fa-IR" sz="2800" dirty="0" smtClean="0">
                <a:solidFill>
                  <a:srgbClr val="FFFF00"/>
                </a:solidFill>
                <a:cs typeface="B Nazanin" pitchFamily="2" charset="-78"/>
              </a:rPr>
              <a:t>تصمیم قاطع </a:t>
            </a:r>
            <a:r>
              <a:rPr lang="fa-IR" sz="2800" dirty="0" smtClean="0">
                <a:cs typeface="B Nazanin" pitchFamily="2" charset="-78"/>
              </a:rPr>
              <a:t>درباره افرادی که دیگر صلاح نیست در ورزشگاه فعالیت کنند.</a:t>
            </a:r>
          </a:p>
          <a:p>
            <a:pPr algn="just">
              <a:buNone/>
            </a:pPr>
            <a:r>
              <a:rPr lang="fa-IR" sz="2800" dirty="0" smtClean="0">
                <a:cs typeface="B Nazanin" pitchFamily="2" charset="-78"/>
              </a:rPr>
              <a:t>ج: </a:t>
            </a:r>
            <a:r>
              <a:rPr lang="fa-IR" sz="2800" dirty="0" smtClean="0">
                <a:solidFill>
                  <a:srgbClr val="FFFF00"/>
                </a:solidFill>
                <a:cs typeface="B Nazanin" pitchFamily="2" charset="-78"/>
              </a:rPr>
              <a:t>بررسی صلاحیت فنی و اخلاقی </a:t>
            </a:r>
            <a:r>
              <a:rPr lang="fa-IR" sz="2800" dirty="0" smtClean="0">
                <a:cs typeface="B Nazanin" pitchFamily="2" charset="-78"/>
              </a:rPr>
              <a:t>مربیان و جلوگیری از ادامه فعالیت افراد فاقد صلاحیت</a:t>
            </a:r>
          </a:p>
          <a:p>
            <a:pPr algn="just">
              <a:buNone/>
            </a:pPr>
            <a:r>
              <a:rPr lang="fa-IR" sz="2800" dirty="0" smtClean="0">
                <a:cs typeface="B Nazanin" pitchFamily="2" charset="-78"/>
              </a:rPr>
              <a:t>د: </a:t>
            </a:r>
            <a:r>
              <a:rPr lang="fa-IR" sz="2800" dirty="0" smtClean="0">
                <a:solidFill>
                  <a:srgbClr val="FFFF00"/>
                </a:solidFill>
                <a:cs typeface="B Nazanin" pitchFamily="2" charset="-78"/>
              </a:rPr>
              <a:t>بازدید های سرزده </a:t>
            </a:r>
            <a:r>
              <a:rPr lang="fa-IR" sz="2800" dirty="0" smtClean="0">
                <a:cs typeface="B Nazanin" pitchFamily="2" charset="-78"/>
              </a:rPr>
              <a:t>و ناگهانی از ورزشگاه و کنترل پرسنل </a:t>
            </a:r>
            <a:endParaRPr lang="en-US" sz="2800" dirty="0" smtClean="0">
              <a:cs typeface="B Nazanin" pitchFamily="2" charset="-78"/>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04800"/>
            <a:ext cx="8001000" cy="5867400"/>
          </a:xfrm>
        </p:spPr>
        <p:txBody>
          <a:bodyPr/>
          <a:lstStyle/>
          <a:p>
            <a:pPr algn="just">
              <a:buNone/>
            </a:pPr>
            <a:r>
              <a:rPr lang="fa-IR" sz="2800" b="1" dirty="0" smtClean="0">
                <a:solidFill>
                  <a:srgbClr val="FFFF00"/>
                </a:solidFill>
                <a:cs typeface="B Nazanin" pitchFamily="2" charset="-78"/>
              </a:rPr>
              <a:t>ماده 11 قانون مسئولیت مدنی: </a:t>
            </a:r>
            <a:r>
              <a:rPr lang="fa-IR" sz="2800" dirty="0" smtClean="0">
                <a:cs typeface="B Nazanin" pitchFamily="2" charset="-78"/>
              </a:rPr>
              <a:t>کارمندان دولت و شهرداری و موصصات وابسته به انها که به مناسب انجام وظیفه </a:t>
            </a:r>
            <a:r>
              <a:rPr lang="fa-IR" sz="2800" dirty="0" smtClean="0">
                <a:solidFill>
                  <a:srgbClr val="FFFF00"/>
                </a:solidFill>
                <a:cs typeface="B Nazanin" pitchFamily="2" charset="-78"/>
              </a:rPr>
              <a:t>عمداً</a:t>
            </a:r>
            <a:r>
              <a:rPr lang="fa-IR" sz="2800" dirty="0" smtClean="0">
                <a:cs typeface="B Nazanin" pitchFamily="2" charset="-78"/>
              </a:rPr>
              <a:t> یا در نتیجه </a:t>
            </a:r>
            <a:r>
              <a:rPr lang="fa-IR" sz="2800" dirty="0" smtClean="0">
                <a:solidFill>
                  <a:srgbClr val="FFFF00"/>
                </a:solidFill>
                <a:cs typeface="B Nazanin" pitchFamily="2" charset="-78"/>
              </a:rPr>
              <a:t>بی احتیاطی </a:t>
            </a:r>
            <a:r>
              <a:rPr lang="fa-IR" sz="2800" dirty="0" smtClean="0">
                <a:cs typeface="B Nazanin" pitchFamily="2" charset="-78"/>
              </a:rPr>
              <a:t>خسارتی به اشخاص وارد نمایند </a:t>
            </a:r>
            <a:r>
              <a:rPr lang="fa-IR" sz="2800" dirty="0" smtClean="0">
                <a:solidFill>
                  <a:srgbClr val="FFFF00"/>
                </a:solidFill>
                <a:cs typeface="B Nazanin" pitchFamily="2" charset="-78"/>
              </a:rPr>
              <a:t>شخصا</a:t>
            </a:r>
            <a:r>
              <a:rPr lang="fa-IR" sz="2800" dirty="0" smtClean="0">
                <a:cs typeface="B Nazanin" pitchFamily="2" charset="-78"/>
              </a:rPr>
              <a:t> مسئول جبران خسارت وارده می باشند ولی هر گاه خسارت وارده مربوط به عمل آنها نبوده و مربوط به نقص وسایل ادارت و موسسات مزبور باشد در این صورت جبران خسارت بر عهده</a:t>
            </a:r>
            <a:r>
              <a:rPr lang="fa-IR" sz="2800" dirty="0" smtClean="0">
                <a:solidFill>
                  <a:srgbClr val="FFFF00"/>
                </a:solidFill>
                <a:cs typeface="B Nazanin" pitchFamily="2" charset="-78"/>
              </a:rPr>
              <a:t> اداره یا موسسه </a:t>
            </a:r>
            <a:r>
              <a:rPr lang="fa-IR" sz="2800" dirty="0" smtClean="0">
                <a:cs typeface="B Nazanin" pitchFamily="2" charset="-78"/>
              </a:rPr>
              <a:t>مربوطه است.</a:t>
            </a:r>
          </a:p>
          <a:p>
            <a:pPr algn="just">
              <a:buNone/>
            </a:pPr>
            <a:r>
              <a:rPr lang="fa-IR" sz="2800" dirty="0" smtClean="0">
                <a:cs typeface="B Nazanin" pitchFamily="2" charset="-78"/>
              </a:rPr>
              <a:t> </a:t>
            </a:r>
          </a:p>
          <a:p>
            <a:pPr algn="just">
              <a:buNone/>
            </a:pPr>
            <a:r>
              <a:rPr lang="fa-IR" sz="2800" dirty="0" smtClean="0">
                <a:cs typeface="B Nazanin" pitchFamily="2" charset="-78"/>
              </a:rPr>
              <a:t>به طور کلی </a:t>
            </a:r>
            <a:r>
              <a:rPr lang="fa-IR" sz="2800" dirty="0" smtClean="0">
                <a:solidFill>
                  <a:srgbClr val="FFFF00"/>
                </a:solidFill>
                <a:cs typeface="B Nazanin" pitchFamily="2" charset="-78"/>
              </a:rPr>
              <a:t>گزارش نواقص وسایل حتما</a:t>
            </a:r>
            <a:r>
              <a:rPr lang="fa-IR" sz="2800" dirty="0" smtClean="0">
                <a:cs typeface="B Nazanin" pitchFamily="2" charset="-78"/>
              </a:rPr>
              <a:t> و باید صورت گیرد در غیر اینصورت گاهی اوقات ضرر و خسارت جبران ناپذیری خواهد داشت. مانند گیر کردن پای آقای صادق کلهر (نفر اول تیم ملی اسکی ایران) در کابل حین پایین آمدن از پیست که متاسفانه منجر به جدا شدن پای راست او از زانو و آسیب های فراوان به وی شد. </a:t>
            </a:r>
          </a:p>
          <a:p>
            <a:pPr algn="just">
              <a:buNone/>
            </a:pPr>
            <a:endParaRPr lang="fa-IR" sz="2800" dirty="0" smtClean="0">
              <a:cs typeface="B Nazanin" pitchFamily="2" charset="-78"/>
            </a:endParaRP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74560"/>
          </a:xfrm>
        </p:spPr>
        <p:txBody>
          <a:bodyPr>
            <a:normAutofit/>
          </a:bodyPr>
          <a:lstStyle/>
          <a:p>
            <a:pPr>
              <a:buNone/>
            </a:pPr>
            <a:r>
              <a:rPr lang="fa-IR" sz="2800" b="1" dirty="0" smtClean="0">
                <a:solidFill>
                  <a:srgbClr val="FFFF00"/>
                </a:solidFill>
                <a:cs typeface="B Nazanin" pitchFamily="2" charset="-78"/>
              </a:rPr>
              <a:t>وظایف مدیران ورزشگاهها در رابطه با وسایل و تجهیزات:</a:t>
            </a:r>
          </a:p>
          <a:p>
            <a:pPr>
              <a:buNone/>
            </a:pPr>
            <a:r>
              <a:rPr lang="fa-IR" sz="2800" dirty="0" smtClean="0">
                <a:cs typeface="B Nazanin" pitchFamily="2" charset="-78"/>
              </a:rPr>
              <a:t>1- </a:t>
            </a:r>
            <a:r>
              <a:rPr lang="fa-IR" sz="2800" dirty="0" smtClean="0">
                <a:solidFill>
                  <a:srgbClr val="FFFF00"/>
                </a:solidFill>
                <a:cs typeface="B Nazanin" pitchFamily="2" charset="-78"/>
              </a:rPr>
              <a:t>بازدیدهای زمانبندی </a:t>
            </a:r>
            <a:r>
              <a:rPr lang="fa-IR" sz="2800" dirty="0" smtClean="0">
                <a:cs typeface="B Nazanin" pitchFamily="2" charset="-78"/>
              </a:rPr>
              <a:t>شده داشته باشد.</a:t>
            </a:r>
          </a:p>
          <a:p>
            <a:pPr>
              <a:buNone/>
            </a:pPr>
            <a:r>
              <a:rPr lang="fa-IR" sz="2800" dirty="0" smtClean="0">
                <a:cs typeface="B Nazanin" pitchFamily="2" charset="-78"/>
              </a:rPr>
              <a:t>2- اشکالات را تا رفع عیوب </a:t>
            </a:r>
            <a:r>
              <a:rPr lang="fa-IR" sz="2800" dirty="0" smtClean="0">
                <a:solidFill>
                  <a:srgbClr val="FFFF00"/>
                </a:solidFill>
                <a:cs typeface="B Nazanin" pitchFamily="2" charset="-78"/>
              </a:rPr>
              <a:t>پیگیری</a:t>
            </a:r>
            <a:r>
              <a:rPr lang="fa-IR" sz="2800" dirty="0" smtClean="0">
                <a:cs typeface="B Nazanin" pitchFamily="2" charset="-78"/>
              </a:rPr>
              <a:t> نماید.</a:t>
            </a:r>
          </a:p>
          <a:p>
            <a:pPr>
              <a:buNone/>
            </a:pPr>
            <a:r>
              <a:rPr lang="fa-IR" sz="2800" dirty="0" smtClean="0">
                <a:cs typeface="B Nazanin" pitchFamily="2" charset="-78"/>
              </a:rPr>
              <a:t>3- اشکالات جزئی را نادیده </a:t>
            </a:r>
            <a:r>
              <a:rPr lang="fa-IR" sz="2800" dirty="0" smtClean="0">
                <a:solidFill>
                  <a:srgbClr val="FFFF00"/>
                </a:solidFill>
                <a:cs typeface="B Nazanin" pitchFamily="2" charset="-78"/>
              </a:rPr>
              <a:t>نگیرد</a:t>
            </a:r>
            <a:r>
              <a:rPr lang="fa-IR" sz="2800" dirty="0" smtClean="0">
                <a:cs typeface="B Nazanin" pitchFamily="2" charset="-78"/>
              </a:rPr>
              <a:t>.</a:t>
            </a:r>
          </a:p>
          <a:p>
            <a:pPr>
              <a:buNone/>
            </a:pPr>
            <a:r>
              <a:rPr lang="fa-IR" sz="2800" dirty="0" smtClean="0">
                <a:cs typeface="B Nazanin" pitchFamily="2" charset="-78"/>
              </a:rPr>
              <a:t>4- نسب به </a:t>
            </a:r>
            <a:r>
              <a:rPr lang="fa-IR" sz="2800" dirty="0" smtClean="0">
                <a:solidFill>
                  <a:srgbClr val="FFFF00"/>
                </a:solidFill>
                <a:cs typeface="B Nazanin" pitchFamily="2" charset="-78"/>
              </a:rPr>
              <a:t>سقف</a:t>
            </a:r>
            <a:r>
              <a:rPr lang="fa-IR" sz="2800" dirty="0" smtClean="0">
                <a:cs typeface="B Nazanin" pitchFamily="2" charset="-78"/>
              </a:rPr>
              <a:t> ورزشگاه و قسمت های مختلف آن که دچار رطوبت شده مسئول باشد و آن را ترمیم نماید.</a:t>
            </a:r>
          </a:p>
          <a:p>
            <a:pPr>
              <a:buNone/>
            </a:pPr>
            <a:r>
              <a:rPr lang="fa-IR" sz="2800" dirty="0" smtClean="0">
                <a:cs typeface="B Nazanin" pitchFamily="2" charset="-78"/>
              </a:rPr>
              <a:t>5- اگر ورزشگاه </a:t>
            </a:r>
            <a:r>
              <a:rPr lang="fa-IR" sz="2800" dirty="0" smtClean="0">
                <a:solidFill>
                  <a:srgbClr val="FFFF00"/>
                </a:solidFill>
                <a:cs typeface="B Nazanin" pitchFamily="2" charset="-78"/>
              </a:rPr>
              <a:t>مجاور منازل </a:t>
            </a:r>
            <a:r>
              <a:rPr lang="fa-IR" sz="2800" dirty="0" smtClean="0">
                <a:cs typeface="B Nazanin" pitchFamily="2" charset="-78"/>
              </a:rPr>
              <a:t>یا اماکن دیگران است از </a:t>
            </a:r>
            <a:r>
              <a:rPr lang="fa-IR" sz="2800" dirty="0" smtClean="0">
                <a:solidFill>
                  <a:srgbClr val="FFFF00"/>
                </a:solidFill>
                <a:cs typeface="B Nazanin" pitchFamily="2" charset="-78"/>
              </a:rPr>
              <a:t>تورهای فلزی </a:t>
            </a:r>
            <a:r>
              <a:rPr lang="fa-IR" sz="2800" dirty="0" smtClean="0">
                <a:cs typeface="B Nazanin" pitchFamily="2" charset="-78"/>
              </a:rPr>
              <a:t>جهت جلوگیری از اصابت توپ استفاده کند.</a:t>
            </a:r>
          </a:p>
          <a:p>
            <a:pPr>
              <a:buNone/>
            </a:pPr>
            <a:r>
              <a:rPr lang="fa-IR" sz="2800" dirty="0" smtClean="0">
                <a:cs typeface="B Nazanin" pitchFamily="2" charset="-78"/>
              </a:rPr>
              <a:t>6- نصب تابلو های ”</a:t>
            </a:r>
            <a:r>
              <a:rPr lang="fa-IR" sz="2800" dirty="0" smtClean="0">
                <a:solidFill>
                  <a:srgbClr val="FFFF00"/>
                </a:solidFill>
                <a:cs typeface="B Nazanin" pitchFamily="2" charset="-78"/>
              </a:rPr>
              <a:t>آب غیر بهداشتی“ </a:t>
            </a:r>
            <a:r>
              <a:rPr lang="fa-IR" sz="2800" dirty="0" smtClean="0">
                <a:cs typeface="B Nazanin" pitchFamily="2" charset="-78"/>
              </a:rPr>
              <a:t>در کنار شیر آب هایی که برای آبیاری استفاده می شود. در صورتی که فردی از این آب استفاده کند و بمیرد قتل غیر عمد محسوب می شود.</a:t>
            </a:r>
          </a:p>
          <a:p>
            <a:pPr>
              <a:buNone/>
            </a:pPr>
            <a:r>
              <a:rPr lang="fa-IR" sz="2800" dirty="0" smtClean="0">
                <a:cs typeface="B Nazanin" pitchFamily="2" charset="-78"/>
              </a:rPr>
              <a:t>7- </a:t>
            </a:r>
            <a:r>
              <a:rPr lang="fa-IR" sz="2800" dirty="0" smtClean="0">
                <a:solidFill>
                  <a:srgbClr val="FFFF00"/>
                </a:solidFill>
                <a:cs typeface="B Nazanin" pitchFamily="2" charset="-78"/>
              </a:rPr>
              <a:t>رفع لغزنده بودن </a:t>
            </a:r>
            <a:r>
              <a:rPr lang="fa-IR" sz="2800" dirty="0" smtClean="0">
                <a:cs typeface="B Nazanin" pitchFamily="2" charset="-78"/>
              </a:rPr>
              <a:t>کف حمام ها، توالت ها و کنار استخرها</a:t>
            </a:r>
          </a:p>
          <a:p>
            <a:pPr>
              <a:buNone/>
            </a:pP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5974560"/>
          </a:xfrm>
        </p:spPr>
        <p:txBody>
          <a:bodyPr>
            <a:noAutofit/>
          </a:bodyPr>
          <a:lstStyle/>
          <a:p>
            <a:pPr algn="just">
              <a:buNone/>
            </a:pPr>
            <a:r>
              <a:rPr lang="fa-IR" sz="2800" dirty="0" smtClean="0">
                <a:cs typeface="B Nazanin" pitchFamily="2" charset="-78"/>
              </a:rPr>
              <a:t>8- </a:t>
            </a:r>
            <a:r>
              <a:rPr lang="fa-IR" sz="2800" dirty="0" smtClean="0">
                <a:solidFill>
                  <a:srgbClr val="FFFF00"/>
                </a:solidFill>
                <a:cs typeface="B Nazanin" pitchFamily="2" charset="-78"/>
              </a:rPr>
              <a:t>ایمنی جایگاه تماشاچیان </a:t>
            </a:r>
            <a:r>
              <a:rPr lang="fa-IR" sz="2800" dirty="0" smtClean="0">
                <a:cs typeface="B Nazanin" pitchFamily="2" charset="-78"/>
              </a:rPr>
              <a:t>باید توسط کارشناسان به صورت </a:t>
            </a:r>
            <a:r>
              <a:rPr lang="fa-IR" sz="2800" dirty="0" smtClean="0">
                <a:solidFill>
                  <a:srgbClr val="FFFF00"/>
                </a:solidFill>
                <a:cs typeface="B Nazanin" pitchFamily="2" charset="-78"/>
              </a:rPr>
              <a:t>کتبی</a:t>
            </a:r>
            <a:r>
              <a:rPr lang="fa-IR" sz="2800" dirty="0" smtClean="0">
                <a:cs typeface="B Nazanin" pitchFamily="2" charset="-78"/>
              </a:rPr>
              <a:t> تایید شود در غیر اینصورت مدیر نمی تواند اجازه حضور تماشاگران را بدهد.</a:t>
            </a:r>
          </a:p>
          <a:p>
            <a:pPr algn="just">
              <a:buNone/>
            </a:pPr>
            <a:r>
              <a:rPr lang="fa-IR" sz="2800" dirty="0" smtClean="0">
                <a:cs typeface="B Nazanin" pitchFamily="2" charset="-78"/>
              </a:rPr>
              <a:t>9- اطاق تاسیسات باید همیشه </a:t>
            </a:r>
            <a:r>
              <a:rPr lang="fa-IR" sz="2800" dirty="0" smtClean="0">
                <a:solidFill>
                  <a:srgbClr val="FFFF00"/>
                </a:solidFill>
                <a:cs typeface="B Nazanin" pitchFamily="2" charset="-78"/>
              </a:rPr>
              <a:t>قفل</a:t>
            </a:r>
            <a:r>
              <a:rPr lang="fa-IR" sz="2800" dirty="0" smtClean="0">
                <a:cs typeface="B Nazanin" pitchFamily="2" charset="-78"/>
              </a:rPr>
              <a:t> باشد و کلیدش نزد مامور فنی باشد.</a:t>
            </a:r>
          </a:p>
          <a:p>
            <a:pPr algn="just">
              <a:buNone/>
            </a:pPr>
            <a:r>
              <a:rPr lang="fa-IR" sz="2800" dirty="0" smtClean="0">
                <a:cs typeface="B Nazanin" pitchFamily="2" charset="-78"/>
              </a:rPr>
              <a:t>10- از قرار دادن </a:t>
            </a:r>
            <a:r>
              <a:rPr lang="fa-IR" sz="2800" dirty="0" smtClean="0">
                <a:solidFill>
                  <a:srgbClr val="FFFF00"/>
                </a:solidFill>
                <a:cs typeface="B Nazanin" pitchFamily="2" charset="-78"/>
              </a:rPr>
              <a:t>وسایل خطرناک </a:t>
            </a:r>
            <a:r>
              <a:rPr lang="fa-IR" sz="2800" dirty="0" smtClean="0">
                <a:cs typeface="B Nazanin" pitchFamily="2" charset="-78"/>
              </a:rPr>
              <a:t>مانند بخاری، جعبه فلزی برای نگهداری توپ، نردبان فلزی، دروازه هندبال و ... خودداری شود.</a:t>
            </a:r>
          </a:p>
          <a:p>
            <a:pPr algn="just">
              <a:buNone/>
            </a:pPr>
            <a:r>
              <a:rPr lang="fa-IR" sz="2800" dirty="0" smtClean="0">
                <a:cs typeface="B Nazanin" pitchFamily="2" charset="-78"/>
              </a:rPr>
              <a:t>11- </a:t>
            </a:r>
            <a:r>
              <a:rPr lang="fa-IR" sz="2800" dirty="0" smtClean="0">
                <a:solidFill>
                  <a:srgbClr val="FFFF00"/>
                </a:solidFill>
                <a:cs typeface="B Nazanin" pitchFamily="2" charset="-78"/>
              </a:rPr>
              <a:t>کلید و پریز ها </a:t>
            </a:r>
            <a:r>
              <a:rPr lang="fa-IR" sz="2800" dirty="0" smtClean="0">
                <a:cs typeface="B Nazanin" pitchFamily="2" charset="-78"/>
              </a:rPr>
              <a:t>باید در جایی محفوظ باشد و امکان استفاده اشخاص متفرقه نباشد. </a:t>
            </a:r>
          </a:p>
          <a:p>
            <a:pPr algn="just">
              <a:buNone/>
            </a:pPr>
            <a:r>
              <a:rPr lang="fa-IR" sz="2800" dirty="0" smtClean="0">
                <a:cs typeface="B Nazanin" pitchFamily="2" charset="-78"/>
              </a:rPr>
              <a:t>12- نصب </a:t>
            </a:r>
            <a:r>
              <a:rPr lang="fa-IR" sz="2800" dirty="0" smtClean="0">
                <a:solidFill>
                  <a:srgbClr val="FFFF00"/>
                </a:solidFill>
                <a:cs typeface="B Nazanin" pitchFamily="2" charset="-78"/>
              </a:rPr>
              <a:t>تابلوهای هشدار دهنده </a:t>
            </a:r>
            <a:r>
              <a:rPr lang="fa-IR" sz="2800" dirty="0" smtClean="0">
                <a:cs typeface="B Nazanin" pitchFamily="2" charset="-78"/>
              </a:rPr>
              <a:t>در محل های مناسب</a:t>
            </a:r>
          </a:p>
          <a:p>
            <a:pPr algn="just">
              <a:buNone/>
            </a:pPr>
            <a:r>
              <a:rPr lang="fa-IR" sz="2800" dirty="0" smtClean="0">
                <a:cs typeface="B Nazanin" pitchFamily="2" charset="-78"/>
              </a:rPr>
              <a:t>13- عدم خرید وسایل و تجهیزات </a:t>
            </a:r>
            <a:r>
              <a:rPr lang="fa-IR" sz="2800" dirty="0" smtClean="0">
                <a:solidFill>
                  <a:srgbClr val="FFFF00"/>
                </a:solidFill>
                <a:cs typeface="B Nazanin" pitchFamily="2" charset="-78"/>
              </a:rPr>
              <a:t>نامرغوب</a:t>
            </a:r>
          </a:p>
          <a:p>
            <a:pPr algn="just">
              <a:buNone/>
            </a:pPr>
            <a:r>
              <a:rPr lang="fa-IR" sz="2800" dirty="0" smtClean="0">
                <a:cs typeface="B Nazanin" pitchFamily="2" charset="-78"/>
              </a:rPr>
              <a:t>14- وجود و دردسترس بودن جعبه </a:t>
            </a:r>
            <a:r>
              <a:rPr lang="fa-IR" sz="2800" dirty="0" smtClean="0">
                <a:solidFill>
                  <a:srgbClr val="FFFF00"/>
                </a:solidFill>
                <a:cs typeface="B Nazanin" pitchFamily="2" charset="-78"/>
              </a:rPr>
              <a:t>کمک های اولیه </a:t>
            </a:r>
          </a:p>
          <a:p>
            <a:pPr algn="just">
              <a:buNone/>
            </a:pPr>
            <a:r>
              <a:rPr lang="fa-IR" sz="2800" dirty="0" smtClean="0">
                <a:cs typeface="B Nazanin" pitchFamily="2" charset="-78"/>
              </a:rPr>
              <a:t>15- اطلاع از نزدیکترین </a:t>
            </a:r>
            <a:r>
              <a:rPr lang="fa-IR" sz="2800" dirty="0" smtClean="0">
                <a:solidFill>
                  <a:srgbClr val="FFFF00"/>
                </a:solidFill>
                <a:cs typeface="B Nazanin" pitchFamily="2" charset="-78"/>
              </a:rPr>
              <a:t>مرکز درمانی</a:t>
            </a:r>
          </a:p>
          <a:p>
            <a:pPr algn="just">
              <a:buNone/>
            </a:pPr>
            <a:r>
              <a:rPr lang="fa-IR" sz="2800" dirty="0" smtClean="0">
                <a:cs typeface="B Nazanin" pitchFamily="2" charset="-78"/>
              </a:rPr>
              <a:t>16- درج </a:t>
            </a:r>
            <a:r>
              <a:rPr lang="fa-IR" sz="2800" dirty="0" smtClean="0">
                <a:solidFill>
                  <a:srgbClr val="FFFF00"/>
                </a:solidFill>
                <a:cs typeface="B Nazanin" pitchFamily="2" charset="-78"/>
              </a:rPr>
              <a:t>تلفن های ضروری</a:t>
            </a:r>
            <a:r>
              <a:rPr lang="fa-IR" sz="2800" dirty="0" smtClean="0">
                <a:cs typeface="B Nazanin" pitchFamily="2" charset="-78"/>
              </a:rPr>
              <a:t> مانند آتش نشانی، پلیس، اورژانس و ... </a:t>
            </a:r>
            <a:endParaRPr lang="fa-IR" sz="2800" dirty="0" smtClean="0"/>
          </a:p>
          <a:p>
            <a:pPr algn="just">
              <a:buNone/>
            </a:pPr>
            <a:endParaRPr lang="fa-IR" sz="2800" dirty="0" smtClean="0">
              <a:cs typeface="B Nazanin" pitchFamily="2" charset="-78"/>
            </a:endParaRPr>
          </a:p>
          <a:p>
            <a:pPr algn="just">
              <a:buNone/>
            </a:pPr>
            <a:endParaRPr lang="fa-IR" sz="2800" dirty="0" smtClean="0">
              <a:cs typeface="B Nazanin" pitchFamily="2" charset="-78"/>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8077200" cy="5974560"/>
          </a:xfrm>
        </p:spPr>
        <p:txBody>
          <a:bodyPr>
            <a:normAutofit/>
          </a:bodyPr>
          <a:lstStyle/>
          <a:p>
            <a:pPr>
              <a:buNone/>
            </a:pPr>
            <a:r>
              <a:rPr lang="fa-IR" sz="2800" dirty="0" smtClean="0">
                <a:cs typeface="B Nazanin" pitchFamily="2" charset="-78"/>
              </a:rPr>
              <a:t>17- </a:t>
            </a:r>
            <a:r>
              <a:rPr lang="fa-IR" sz="2800" dirty="0" smtClean="0">
                <a:solidFill>
                  <a:srgbClr val="FFFF00"/>
                </a:solidFill>
                <a:cs typeface="B Nazanin" pitchFamily="2" charset="-78"/>
              </a:rPr>
              <a:t>کنترل رفت و آمد های مشکوک </a:t>
            </a:r>
            <a:r>
              <a:rPr lang="fa-IR" sz="2800" dirty="0" smtClean="0">
                <a:cs typeface="B Nazanin" pitchFamily="2" charset="-78"/>
              </a:rPr>
              <a:t>در ورزشگاه</a:t>
            </a:r>
          </a:p>
          <a:p>
            <a:pPr>
              <a:buNone/>
            </a:pPr>
            <a:r>
              <a:rPr lang="fa-IR" sz="2800" dirty="0" smtClean="0">
                <a:cs typeface="B Nazanin" pitchFamily="2" charset="-78"/>
              </a:rPr>
              <a:t>18- در مسابقات حساس که احتمال دعوا وجود دارد ورزشگاه باید عاری از وسایلی </a:t>
            </a:r>
            <a:r>
              <a:rPr lang="fa-IR" sz="2800" dirty="0" smtClean="0">
                <a:solidFill>
                  <a:srgbClr val="FFFF00"/>
                </a:solidFill>
                <a:cs typeface="B Nazanin" pitchFamily="2" charset="-78"/>
              </a:rPr>
              <a:t>مانند سنگ، آجر و </a:t>
            </a:r>
            <a:r>
              <a:rPr lang="fa-IR" sz="2800" dirty="0" smtClean="0">
                <a:cs typeface="B Nazanin" pitchFamily="2" charset="-78"/>
              </a:rPr>
              <a:t>.. باشد.</a:t>
            </a:r>
          </a:p>
          <a:p>
            <a:pPr>
              <a:buNone/>
            </a:pPr>
            <a:r>
              <a:rPr lang="fa-IR" sz="2800" dirty="0" smtClean="0">
                <a:cs typeface="B Nazanin" pitchFamily="2" charset="-78"/>
              </a:rPr>
              <a:t>19- قرار دادن </a:t>
            </a:r>
            <a:r>
              <a:rPr lang="fa-IR" sz="2800" dirty="0" smtClean="0">
                <a:solidFill>
                  <a:srgbClr val="FFFF00"/>
                </a:solidFill>
                <a:cs typeface="B Nazanin" pitchFamily="2" charset="-78"/>
              </a:rPr>
              <a:t>موانع فیزیکی </a:t>
            </a:r>
            <a:r>
              <a:rPr lang="fa-IR" sz="2800" dirty="0" smtClean="0">
                <a:cs typeface="B Nazanin" pitchFamily="2" charset="-78"/>
              </a:rPr>
              <a:t>برای جلوگیری از ورود تماشاگر به زمین ورزش</a:t>
            </a:r>
          </a:p>
          <a:p>
            <a:pPr>
              <a:buNone/>
            </a:pPr>
            <a:r>
              <a:rPr lang="fa-IR" sz="2800" dirty="0" smtClean="0">
                <a:cs typeface="B Nazanin" pitchFamily="2" charset="-78"/>
              </a:rPr>
              <a:t>20- در صورت وقوع حادثه </a:t>
            </a:r>
            <a:r>
              <a:rPr lang="fa-IR" sz="2800" dirty="0" smtClean="0">
                <a:solidFill>
                  <a:srgbClr val="FFFF00"/>
                </a:solidFill>
                <a:cs typeface="B Nazanin" pitchFamily="2" charset="-78"/>
              </a:rPr>
              <a:t>گزارش کاملی </a:t>
            </a:r>
            <a:r>
              <a:rPr lang="fa-IR" sz="2800" dirty="0" smtClean="0">
                <a:cs typeface="B Nazanin" pitchFamily="2" charset="-78"/>
              </a:rPr>
              <a:t>تهیه نماید و شهود امضا کنند.</a:t>
            </a:r>
          </a:p>
          <a:p>
            <a:pPr>
              <a:buNone/>
            </a:pPr>
            <a:endParaRPr lang="fa-IR" sz="2800" dirty="0" smtClean="0">
              <a:cs typeface="B Nazanin" pitchFamily="2" charset="-78"/>
            </a:endParaRPr>
          </a:p>
          <a:p>
            <a:pPr algn="just">
              <a:buNone/>
            </a:pPr>
            <a:r>
              <a:rPr lang="fa-IR" sz="2800" dirty="0" smtClean="0">
                <a:cs typeface="B Nazanin" pitchFamily="2" charset="-78"/>
              </a:rPr>
              <a:t>خلاصه این که مدیر ورزشگاه در محدودة مدیریتی خود وظیفه دارد که از وقوع حوادث با اتخاذ تدابیر لازم جلوگیري نماید . در غیر این صورت اگر مدیر در وقوع حادثه مرتکب بی احتیاطی ، بی مبالاتی ، عدم رعایت مقررات و یا غفلت شده باشد بر حسب نتیجۀ حاصله مسئولیت خواهد داشت . </a:t>
            </a:r>
          </a:p>
          <a:p>
            <a:pPr>
              <a:buNone/>
            </a:pPr>
            <a:endParaRPr lang="en-US" sz="2800" dirty="0" smtClean="0">
              <a:cs typeface="B Nazanin" pitchFamily="2" charset="-7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8077200" cy="5974560"/>
          </a:xfrm>
        </p:spPr>
        <p:txBody>
          <a:bodyPr>
            <a:normAutofit fontScale="92500" lnSpcReduction="10000"/>
          </a:bodyPr>
          <a:lstStyle/>
          <a:p>
            <a:pPr algn="just">
              <a:buNone/>
            </a:pPr>
            <a:r>
              <a:rPr lang="fa-IR" sz="2800" b="1" dirty="0" smtClean="0">
                <a:solidFill>
                  <a:srgbClr val="FFFF00"/>
                </a:solidFill>
                <a:cs typeface="B Nazanin" pitchFamily="2" charset="-78"/>
              </a:rPr>
              <a:t>تعامل مدیر ورزشگاه با ورزشکاران، مربیان و غیره</a:t>
            </a:r>
          </a:p>
          <a:p>
            <a:pPr algn="just">
              <a:buNone/>
            </a:pPr>
            <a:endParaRPr lang="fa-IR" sz="2800" dirty="0" smtClean="0">
              <a:cs typeface="B Nazanin" pitchFamily="2" charset="-78"/>
            </a:endParaRPr>
          </a:p>
          <a:p>
            <a:pPr algn="just">
              <a:buNone/>
            </a:pPr>
            <a:r>
              <a:rPr lang="fa-IR" sz="2800" dirty="0" smtClean="0">
                <a:cs typeface="B Nazanin" pitchFamily="2" charset="-78"/>
              </a:rPr>
              <a:t>اگرچه مدیران ورزشگاه نباید در امور فنی ورزش دخالت داشته باشند اما از نظر حقوقی باید تا حدودی نظارت داشته باشند که عموما شامل موارد زیر است:</a:t>
            </a:r>
          </a:p>
          <a:p>
            <a:pPr algn="just">
              <a:buNone/>
            </a:pPr>
            <a:r>
              <a:rPr lang="fa-IR" sz="2800" dirty="0" smtClean="0">
                <a:cs typeface="B Nazanin" pitchFamily="2" charset="-78"/>
              </a:rPr>
              <a:t>1- انجام هر فعالیتی در ورزشگاه باید با اخذ </a:t>
            </a:r>
            <a:r>
              <a:rPr lang="fa-IR" sz="2800" dirty="0" smtClean="0">
                <a:solidFill>
                  <a:srgbClr val="FFFF00"/>
                </a:solidFill>
                <a:cs typeface="B Nazanin" pitchFamily="2" charset="-78"/>
              </a:rPr>
              <a:t>مجوز</a:t>
            </a:r>
            <a:r>
              <a:rPr lang="fa-IR" sz="2800" dirty="0" smtClean="0">
                <a:cs typeface="B Nazanin" pitchFamily="2" charset="-78"/>
              </a:rPr>
              <a:t> از مدیریت باشد.</a:t>
            </a:r>
          </a:p>
          <a:p>
            <a:pPr algn="just">
              <a:buNone/>
            </a:pPr>
            <a:r>
              <a:rPr lang="fa-IR" sz="2800" dirty="0" smtClean="0">
                <a:cs typeface="B Nazanin" pitchFamily="2" charset="-78"/>
              </a:rPr>
              <a:t>2- درخواست استفاده از ورزشگاه باید </a:t>
            </a:r>
            <a:r>
              <a:rPr lang="fa-IR" sz="2800" dirty="0" smtClean="0">
                <a:solidFill>
                  <a:srgbClr val="FFFF00"/>
                </a:solidFill>
                <a:cs typeface="B Nazanin" pitchFamily="2" charset="-78"/>
              </a:rPr>
              <a:t>مکتوب</a:t>
            </a:r>
            <a:r>
              <a:rPr lang="fa-IR" sz="2800" dirty="0" smtClean="0">
                <a:cs typeface="B Nazanin" pitchFamily="2" charset="-78"/>
              </a:rPr>
              <a:t> و حاوی مشخصات کامل مانند نوع فعالیت ورزشی، زمان، مشخصات کامل مربی و سرپرست، تعداد ورزشکاران و ... باشد.</a:t>
            </a:r>
          </a:p>
          <a:p>
            <a:pPr algn="just">
              <a:buNone/>
            </a:pPr>
            <a:r>
              <a:rPr lang="fa-IR" sz="2800" dirty="0" smtClean="0">
                <a:cs typeface="B Nazanin" pitchFamily="2" charset="-78"/>
              </a:rPr>
              <a:t>3- مربی یا سرپرست باید در درخواست خود </a:t>
            </a:r>
            <a:r>
              <a:rPr lang="fa-IR" sz="2800" dirty="0" smtClean="0">
                <a:solidFill>
                  <a:srgbClr val="FFFF00"/>
                </a:solidFill>
                <a:cs typeface="B Nazanin" pitchFamily="2" charset="-78"/>
              </a:rPr>
              <a:t>مسئولیت کامل </a:t>
            </a:r>
            <a:r>
              <a:rPr lang="fa-IR" sz="2800" dirty="0" smtClean="0">
                <a:cs typeface="B Nazanin" pitchFamily="2" charset="-78"/>
              </a:rPr>
              <a:t>نظارت بر ورزشکاران را بپذیرد.</a:t>
            </a:r>
          </a:p>
          <a:p>
            <a:pPr algn="just">
              <a:buNone/>
            </a:pPr>
            <a:r>
              <a:rPr lang="fa-IR" sz="2800" dirty="0" smtClean="0">
                <a:cs typeface="B Nazanin" pitchFamily="2" charset="-78"/>
              </a:rPr>
              <a:t>4- مربی یا سرپرست باید </a:t>
            </a:r>
            <a:r>
              <a:rPr lang="fa-IR" sz="2800" dirty="0" smtClean="0">
                <a:solidFill>
                  <a:srgbClr val="FFFF00"/>
                </a:solidFill>
                <a:cs typeface="B Nazanin" pitchFamily="2" charset="-78"/>
              </a:rPr>
              <a:t>صلاحیت کافی </a:t>
            </a:r>
            <a:r>
              <a:rPr lang="fa-IR" sz="2800" dirty="0" smtClean="0">
                <a:cs typeface="B Nazanin" pitchFamily="2" charset="-78"/>
              </a:rPr>
              <a:t>داشته باشد.</a:t>
            </a:r>
          </a:p>
          <a:p>
            <a:pPr algn="just">
              <a:buNone/>
            </a:pPr>
            <a:r>
              <a:rPr lang="fa-IR" sz="2800" dirty="0" smtClean="0">
                <a:cs typeface="B Nazanin" pitchFamily="2" charset="-78"/>
              </a:rPr>
              <a:t>5- هزینه استفاده بهتراست به حساب </a:t>
            </a:r>
            <a:r>
              <a:rPr lang="fa-IR" sz="2800" dirty="0" smtClean="0">
                <a:solidFill>
                  <a:srgbClr val="FFFF00"/>
                </a:solidFill>
                <a:cs typeface="B Nazanin" pitchFamily="2" charset="-78"/>
              </a:rPr>
              <a:t>واریز</a:t>
            </a:r>
            <a:r>
              <a:rPr lang="fa-IR" sz="2800" dirty="0" smtClean="0">
                <a:cs typeface="B Nazanin" pitchFamily="2" charset="-78"/>
              </a:rPr>
              <a:t> شود از دریافت نقدی خودداری نمایید.</a:t>
            </a:r>
          </a:p>
          <a:p>
            <a:pPr algn="just">
              <a:buNone/>
            </a:pPr>
            <a:r>
              <a:rPr lang="fa-IR" sz="2800" dirty="0" smtClean="0">
                <a:cs typeface="B Nazanin" pitchFamily="2" charset="-78"/>
              </a:rPr>
              <a:t>6- از انعقاد قرارداد </a:t>
            </a:r>
            <a:r>
              <a:rPr lang="fa-IR" sz="2800" dirty="0" smtClean="0">
                <a:solidFill>
                  <a:srgbClr val="FFFF00"/>
                </a:solidFill>
                <a:cs typeface="B Nazanin" pitchFamily="2" charset="-78"/>
              </a:rPr>
              <a:t>بدون رعایت موارد حقوقی </a:t>
            </a:r>
            <a:r>
              <a:rPr lang="fa-IR" sz="2800" dirty="0" smtClean="0">
                <a:cs typeface="B Nazanin" pitchFamily="2" charset="-78"/>
              </a:rPr>
              <a:t>خودداری نمایید.  </a:t>
            </a:r>
            <a:endParaRPr lang="en-US" sz="2800" dirty="0" smtClean="0">
              <a:cs typeface="B Nazanin" pitchFamily="2" charset="-78"/>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8077200" cy="5791200"/>
          </a:xfrm>
        </p:spPr>
        <p:txBody>
          <a:bodyPr>
            <a:normAutofit fontScale="92500" lnSpcReduction="10000"/>
          </a:bodyPr>
          <a:lstStyle/>
          <a:p>
            <a:pPr>
              <a:buNone/>
            </a:pPr>
            <a:r>
              <a:rPr lang="fa-IR" sz="3200" dirty="0" smtClean="0">
                <a:cs typeface="B Nazanin" pitchFamily="2" charset="-78"/>
              </a:rPr>
              <a:t>7- مدیر نباید اجازه فعالیت ورزشکاران </a:t>
            </a:r>
            <a:r>
              <a:rPr lang="fa-IR" sz="3200" dirty="0" smtClean="0">
                <a:solidFill>
                  <a:srgbClr val="FFFF00"/>
                </a:solidFill>
                <a:cs typeface="B Nazanin" pitchFamily="2" charset="-78"/>
              </a:rPr>
              <a:t>بدون حضور </a:t>
            </a:r>
            <a:r>
              <a:rPr lang="fa-IR" sz="3200" dirty="0" smtClean="0">
                <a:cs typeface="B Nazanin" pitchFamily="2" charset="-78"/>
              </a:rPr>
              <a:t>مربی را بدهد در صورت رخ دادن هر حادثه ای </a:t>
            </a:r>
            <a:r>
              <a:rPr lang="fa-IR" sz="3200" dirty="0" smtClean="0">
                <a:solidFill>
                  <a:srgbClr val="FFFF00"/>
                </a:solidFill>
                <a:cs typeface="B Nazanin" pitchFamily="2" charset="-78"/>
              </a:rPr>
              <a:t>مسئولیت با مدیر </a:t>
            </a:r>
            <a:r>
              <a:rPr lang="fa-IR" sz="3200" dirty="0" smtClean="0">
                <a:cs typeface="B Nazanin" pitchFamily="2" charset="-78"/>
              </a:rPr>
              <a:t>است.</a:t>
            </a:r>
          </a:p>
          <a:p>
            <a:pPr>
              <a:buNone/>
            </a:pPr>
            <a:r>
              <a:rPr lang="fa-IR" sz="3200" dirty="0" smtClean="0">
                <a:cs typeface="B Nazanin" pitchFamily="2" charset="-78"/>
              </a:rPr>
              <a:t>8- مدیر نباید اجازه انجام </a:t>
            </a:r>
            <a:r>
              <a:rPr lang="fa-IR" sz="3200" dirty="0" smtClean="0">
                <a:solidFill>
                  <a:srgbClr val="FFFF00"/>
                </a:solidFill>
                <a:cs typeface="B Nazanin" pitchFamily="2" charset="-78"/>
              </a:rPr>
              <a:t>فعالیت های نامتجانس </a:t>
            </a:r>
            <a:r>
              <a:rPr lang="fa-IR" sz="3200" dirty="0" smtClean="0">
                <a:cs typeface="B Nazanin" pitchFamily="2" charset="-78"/>
              </a:rPr>
              <a:t>را بدهد مثلا در نیمه زمین فوتبال در نیمه دیگر پرتاب ها</a:t>
            </a:r>
          </a:p>
          <a:p>
            <a:pPr>
              <a:buNone/>
            </a:pPr>
            <a:r>
              <a:rPr lang="fa-IR" sz="3200" dirty="0" smtClean="0">
                <a:cs typeface="B Nazanin" pitchFamily="2" charset="-78"/>
              </a:rPr>
              <a:t>9- استفاده از اسباب خطرناک مانند وسایل ژیمناستیک یا بدنسازی باید با </a:t>
            </a:r>
            <a:r>
              <a:rPr lang="fa-IR" sz="3200" dirty="0" smtClean="0">
                <a:solidFill>
                  <a:srgbClr val="FFFF00"/>
                </a:solidFill>
                <a:cs typeface="B Nazanin" pitchFamily="2" charset="-78"/>
              </a:rPr>
              <a:t>رعایت ایمنی </a:t>
            </a:r>
            <a:r>
              <a:rPr lang="fa-IR" sz="3200" dirty="0" smtClean="0">
                <a:cs typeface="B Nazanin" pitchFamily="2" charset="-78"/>
              </a:rPr>
              <a:t>باشد.</a:t>
            </a:r>
          </a:p>
          <a:p>
            <a:pPr>
              <a:buNone/>
            </a:pPr>
            <a:r>
              <a:rPr lang="fa-IR" sz="3200" dirty="0" smtClean="0">
                <a:cs typeface="B Nazanin" pitchFamily="2" charset="-78"/>
              </a:rPr>
              <a:t>10- اگر مربی به هر دلیلی زمین ورزش را </a:t>
            </a:r>
            <a:r>
              <a:rPr lang="fa-IR" sz="3200" dirty="0" smtClean="0">
                <a:solidFill>
                  <a:srgbClr val="FFFF00"/>
                </a:solidFill>
                <a:cs typeface="B Nazanin" pitchFamily="2" charset="-78"/>
              </a:rPr>
              <a:t>ترک</a:t>
            </a:r>
            <a:r>
              <a:rPr lang="fa-IR" sz="3200" dirty="0" smtClean="0">
                <a:cs typeface="B Nazanin" pitchFamily="2" charset="-78"/>
              </a:rPr>
              <a:t> کند مدیر باید فعالیت ورزشی را </a:t>
            </a:r>
            <a:r>
              <a:rPr lang="fa-IR" sz="3200" dirty="0" smtClean="0">
                <a:solidFill>
                  <a:srgbClr val="FFFF00"/>
                </a:solidFill>
                <a:cs typeface="B Nazanin" pitchFamily="2" charset="-78"/>
              </a:rPr>
              <a:t>تعطیل</a:t>
            </a:r>
            <a:r>
              <a:rPr lang="fa-IR" sz="3200" dirty="0" smtClean="0">
                <a:cs typeface="B Nazanin" pitchFamily="2" charset="-78"/>
              </a:rPr>
              <a:t> کند و گرنه به طور ضمنی مسئولیت حوادث را بر عهده گرفته است.</a:t>
            </a:r>
          </a:p>
          <a:p>
            <a:pPr>
              <a:buNone/>
            </a:pPr>
            <a:r>
              <a:rPr lang="fa-IR" sz="3200" dirty="0" smtClean="0">
                <a:cs typeface="B Nazanin" pitchFamily="2" charset="-78"/>
              </a:rPr>
              <a:t>11- در قرارداد استفاده از ورزشگاه باید قید شود که در صورت مشاهده هر گونه تخلف مدیر به طور </a:t>
            </a:r>
            <a:r>
              <a:rPr lang="fa-IR" sz="3200" dirty="0" smtClean="0">
                <a:solidFill>
                  <a:srgbClr val="FFFF00"/>
                </a:solidFill>
                <a:cs typeface="B Nazanin" pitchFamily="2" charset="-78"/>
              </a:rPr>
              <a:t>یکجانبه</a:t>
            </a:r>
            <a:r>
              <a:rPr lang="fa-IR" sz="3200" dirty="0" smtClean="0">
                <a:cs typeface="B Nazanin" pitchFamily="2" charset="-78"/>
              </a:rPr>
              <a:t> می تواند قرارداد را فسخ کند.</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457200"/>
            <a:ext cx="7924800" cy="5898360"/>
          </a:xfrm>
        </p:spPr>
        <p:txBody>
          <a:bodyPr>
            <a:normAutofit lnSpcReduction="10000"/>
          </a:bodyPr>
          <a:lstStyle/>
          <a:p>
            <a:pPr>
              <a:buNone/>
            </a:pPr>
            <a:r>
              <a:rPr lang="fa-IR" sz="2800" dirty="0" smtClean="0">
                <a:cs typeface="B Nazanin" pitchFamily="2" charset="-78"/>
              </a:rPr>
              <a:t>12- برای پیشگیری از بروز هر گونه </a:t>
            </a:r>
            <a:r>
              <a:rPr lang="fa-IR" sz="2800" dirty="0" smtClean="0">
                <a:solidFill>
                  <a:srgbClr val="FFFF00"/>
                </a:solidFill>
                <a:cs typeface="B Nazanin" pitchFamily="2" charset="-78"/>
              </a:rPr>
              <a:t>حادثه خلاف منافی عفت </a:t>
            </a:r>
            <a:r>
              <a:rPr lang="fa-IR" sz="2800" dirty="0" smtClean="0">
                <a:cs typeface="B Nazanin" pitchFamily="2" charset="-78"/>
              </a:rPr>
              <a:t>مدیر باید این موارد را رعایت کند: </a:t>
            </a:r>
          </a:p>
          <a:p>
            <a:pPr>
              <a:buNone/>
            </a:pPr>
            <a:r>
              <a:rPr lang="fa-IR" sz="2800" dirty="0" smtClean="0">
                <a:cs typeface="B Nazanin" pitchFamily="2" charset="-78"/>
              </a:rPr>
              <a:t>الف: کنترل </a:t>
            </a:r>
            <a:r>
              <a:rPr lang="fa-IR" sz="2800" dirty="0" smtClean="0">
                <a:solidFill>
                  <a:srgbClr val="FFFF00"/>
                </a:solidFill>
                <a:cs typeface="B Nazanin" pitchFamily="2" charset="-78"/>
              </a:rPr>
              <a:t>تردد افراد مشکوک </a:t>
            </a:r>
            <a:r>
              <a:rPr lang="fa-IR" sz="2800" dirty="0" smtClean="0">
                <a:cs typeface="B Nazanin" pitchFamily="2" charset="-78"/>
              </a:rPr>
              <a:t>شخصا یا توسط عوامل امنیتی ورزشگاه </a:t>
            </a:r>
          </a:p>
          <a:p>
            <a:pPr>
              <a:buNone/>
            </a:pPr>
            <a:r>
              <a:rPr lang="fa-IR" sz="2800" dirty="0" smtClean="0">
                <a:cs typeface="B Nazanin" pitchFamily="2" charset="-78"/>
              </a:rPr>
              <a:t>ب: در ورزشهایی که ورزشکاران از </a:t>
            </a:r>
            <a:r>
              <a:rPr lang="fa-IR" sz="2800" dirty="0" smtClean="0">
                <a:solidFill>
                  <a:srgbClr val="FFFF00"/>
                </a:solidFill>
                <a:cs typeface="B Nazanin" pitchFamily="2" charset="-78"/>
              </a:rPr>
              <a:t>پوشش کمتری </a:t>
            </a:r>
            <a:r>
              <a:rPr lang="fa-IR" sz="2800" dirty="0" smtClean="0">
                <a:cs typeface="B Nazanin" pitchFamily="2" charset="-78"/>
              </a:rPr>
              <a:t>استفاده می کنند نظارت بیشتر باشد مانند شنا</a:t>
            </a:r>
          </a:p>
          <a:p>
            <a:pPr>
              <a:buNone/>
            </a:pPr>
            <a:r>
              <a:rPr lang="fa-IR" sz="2800" dirty="0" smtClean="0">
                <a:cs typeface="B Nazanin" pitchFamily="2" charset="-78"/>
              </a:rPr>
              <a:t>ج: </a:t>
            </a:r>
            <a:r>
              <a:rPr lang="fa-IR" sz="2800" dirty="0" smtClean="0">
                <a:solidFill>
                  <a:srgbClr val="FFFF00"/>
                </a:solidFill>
                <a:cs typeface="B Nazanin" pitchFamily="2" charset="-78"/>
              </a:rPr>
              <a:t>تناسب سنی </a:t>
            </a:r>
            <a:r>
              <a:rPr lang="fa-IR" sz="2800" dirty="0" smtClean="0">
                <a:cs typeface="B Nazanin" pitchFamily="2" charset="-78"/>
              </a:rPr>
              <a:t>در فعالیت های ورزشی باید رعایت شود بخصوص در استخر   </a:t>
            </a:r>
          </a:p>
          <a:p>
            <a:pPr>
              <a:buNone/>
            </a:pPr>
            <a:r>
              <a:rPr lang="fa-IR" sz="2800" dirty="0" smtClean="0">
                <a:cs typeface="B Nazanin" pitchFamily="2" charset="-78"/>
              </a:rPr>
              <a:t>د: دوش های ورزشگاه باید بدون حدفاصل و </a:t>
            </a:r>
            <a:r>
              <a:rPr lang="fa-IR" sz="2800" dirty="0" smtClean="0">
                <a:solidFill>
                  <a:srgbClr val="FFFF00"/>
                </a:solidFill>
                <a:cs typeface="B Nazanin" pitchFamily="2" charset="-78"/>
              </a:rPr>
              <a:t>عمومی</a:t>
            </a:r>
            <a:r>
              <a:rPr lang="fa-IR" sz="2800" dirty="0" smtClean="0">
                <a:cs typeface="B Nazanin" pitchFamily="2" charset="-78"/>
              </a:rPr>
              <a:t> باشد.</a:t>
            </a:r>
          </a:p>
          <a:p>
            <a:pPr>
              <a:buNone/>
            </a:pPr>
            <a:r>
              <a:rPr lang="fa-IR" sz="2800" dirty="0" smtClean="0">
                <a:cs typeface="B Nazanin" pitchFamily="2" charset="-78"/>
              </a:rPr>
              <a:t>ه: صلاحیت </a:t>
            </a:r>
            <a:r>
              <a:rPr lang="fa-IR" sz="2800" dirty="0" smtClean="0">
                <a:solidFill>
                  <a:srgbClr val="FFFF00"/>
                </a:solidFill>
                <a:cs typeface="B Nazanin" pitchFamily="2" charset="-78"/>
              </a:rPr>
              <a:t>اخلاقی</a:t>
            </a:r>
            <a:r>
              <a:rPr lang="fa-IR" sz="2800" dirty="0" smtClean="0">
                <a:cs typeface="B Nazanin" pitchFamily="2" charset="-78"/>
              </a:rPr>
              <a:t> مربی، ناجی، سرپرست و ... مهمترین شرط برای تصدی همچنین مسئولیت هایی است.</a:t>
            </a:r>
          </a:p>
          <a:p>
            <a:pPr>
              <a:buNone/>
            </a:pPr>
            <a:r>
              <a:rPr lang="fa-IR" sz="2800" dirty="0" smtClean="0">
                <a:cs typeface="B Nazanin" pitchFamily="2" charset="-78"/>
              </a:rPr>
              <a:t>و: استفاده از </a:t>
            </a:r>
            <a:r>
              <a:rPr lang="fa-IR" sz="2800" dirty="0" smtClean="0">
                <a:solidFill>
                  <a:srgbClr val="FFFF00"/>
                </a:solidFill>
                <a:cs typeface="B Nazanin" pitchFamily="2" charset="-78"/>
              </a:rPr>
              <a:t>لباس های ورزشی </a:t>
            </a:r>
            <a:r>
              <a:rPr lang="fa-IR" sz="2800" dirty="0" smtClean="0">
                <a:cs typeface="B Nazanin" pitchFamily="2" charset="-78"/>
              </a:rPr>
              <a:t>که با اخلاق و عرف جامعه در تعارض است نباید اجازه داده شود.</a:t>
            </a:r>
          </a:p>
          <a:p>
            <a:pPr>
              <a:buNone/>
            </a:pPr>
            <a:r>
              <a:rPr lang="fa-IR" sz="2800" dirty="0" smtClean="0">
                <a:cs typeface="B Nazanin" pitchFamily="2" charset="-78"/>
              </a:rPr>
              <a:t>ز: ممانعت از انجام </a:t>
            </a:r>
            <a:r>
              <a:rPr lang="fa-IR" sz="2800" dirty="0" smtClean="0">
                <a:solidFill>
                  <a:srgbClr val="FFFF00"/>
                </a:solidFill>
                <a:cs typeface="B Nazanin" pitchFamily="2" charset="-78"/>
              </a:rPr>
              <a:t>شوخی های نامربوط </a:t>
            </a:r>
            <a:r>
              <a:rPr lang="fa-IR" sz="2800" dirty="0" smtClean="0">
                <a:cs typeface="B Nazanin" pitchFamily="2" charset="-78"/>
              </a:rPr>
              <a:t>و مبتذل در ورزشگاهها </a:t>
            </a:r>
          </a:p>
          <a:p>
            <a:pPr>
              <a:buNone/>
            </a:pPr>
            <a:endParaRPr lang="fa-IR" sz="2800" dirty="0" smtClean="0">
              <a:cs typeface="B Nazanin" pitchFamily="2" charset="-78"/>
            </a:endParaRP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153400" cy="6126960"/>
          </a:xfrm>
        </p:spPr>
        <p:txBody>
          <a:bodyPr>
            <a:normAutofit/>
          </a:bodyPr>
          <a:lstStyle/>
          <a:p>
            <a:pPr>
              <a:buNone/>
            </a:pPr>
            <a:r>
              <a:rPr lang="fa-IR" sz="2800" dirty="0" smtClean="0">
                <a:cs typeface="B Nazanin" pitchFamily="2" charset="-78"/>
              </a:rPr>
              <a:t>13- جایگاه تماشاگران باید با </a:t>
            </a:r>
            <a:r>
              <a:rPr lang="fa-IR" sz="2800" dirty="0" smtClean="0">
                <a:solidFill>
                  <a:srgbClr val="FFFF00"/>
                </a:solidFill>
                <a:cs typeface="B Nazanin" pitchFamily="2" charset="-78"/>
              </a:rPr>
              <a:t>حفاطت</a:t>
            </a:r>
            <a:r>
              <a:rPr lang="fa-IR" sz="2800" dirty="0" smtClean="0">
                <a:cs typeface="B Nazanin" pitchFamily="2" charset="-78"/>
              </a:rPr>
              <a:t> و فاصله مناسب از زمین ورزشی باشد.</a:t>
            </a:r>
          </a:p>
          <a:p>
            <a:pPr>
              <a:buNone/>
            </a:pPr>
            <a:r>
              <a:rPr lang="fa-IR" sz="2800" dirty="0" smtClean="0">
                <a:cs typeface="B Nazanin" pitchFamily="2" charset="-78"/>
              </a:rPr>
              <a:t>در هر رشته ورزشی میزان فاصله تماشاگران با زمین ورزش متفاوت است.</a:t>
            </a:r>
          </a:p>
          <a:p>
            <a:pPr algn="just">
              <a:buNone/>
            </a:pPr>
            <a:r>
              <a:rPr lang="fa-IR" sz="2800" dirty="0" smtClean="0">
                <a:cs typeface="B Nazanin" pitchFamily="2" charset="-78"/>
              </a:rPr>
              <a:t>مدیر ورزشگاه مسئول است شرایط </a:t>
            </a:r>
            <a:r>
              <a:rPr lang="fa-IR" sz="2800" dirty="0" smtClean="0">
                <a:solidFill>
                  <a:srgbClr val="FFFF00"/>
                </a:solidFill>
                <a:cs typeface="B Nazanin" pitchFamily="2" charset="-78"/>
              </a:rPr>
              <a:t>ایمنی ورزشکاران </a:t>
            </a:r>
            <a:r>
              <a:rPr lang="fa-IR" sz="2800" dirty="0" smtClean="0">
                <a:cs typeface="B Nazanin" pitchFamily="2" charset="-78"/>
              </a:rPr>
              <a:t>را فراهم نماید اما اگر بی احتیاطی و قصور تماشاگران باعث رخ دادن حادثه گردد مدیر مسئولیتی ندارد مگر اینکه تماشاچی صغیر باشد.</a:t>
            </a:r>
          </a:p>
          <a:p>
            <a:pPr>
              <a:buNone/>
            </a:pPr>
            <a:endParaRPr lang="fa-IR" sz="2800" dirty="0" smtClean="0">
              <a:cs typeface="B Nazanin" pitchFamily="2" charset="-78"/>
            </a:endParaRPr>
          </a:p>
          <a:p>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458200" cy="5473891"/>
          </a:xfrm>
        </p:spPr>
        <p:txBody>
          <a:bodyPr>
            <a:normAutofit/>
          </a:bodyPr>
          <a:lstStyle/>
          <a:p>
            <a:pPr algn="just" rtl="1">
              <a:buNone/>
            </a:pPr>
            <a:r>
              <a:rPr lang="fa-IR" sz="2800" dirty="0" smtClean="0">
                <a:solidFill>
                  <a:srgbClr val="FFFF00"/>
                </a:solidFill>
                <a:cs typeface="B Nazanin" pitchFamily="2" charset="-78"/>
              </a:rPr>
              <a:t>منابع قانون: </a:t>
            </a:r>
            <a:r>
              <a:rPr lang="fa-IR" sz="2800" dirty="0" smtClean="0">
                <a:cs typeface="B Nazanin" pitchFamily="2" charset="-78"/>
              </a:rPr>
              <a:t>قانون اساسی، قانون عادی، عرف، رویه قضایی و عقاید علما</a:t>
            </a:r>
          </a:p>
          <a:p>
            <a:pPr algn="just" rtl="1">
              <a:buNone/>
            </a:pPr>
            <a:r>
              <a:rPr lang="fa-IR" sz="2800" b="1" dirty="0" smtClean="0">
                <a:solidFill>
                  <a:srgbClr val="FF0000"/>
                </a:solidFill>
                <a:cs typeface="B Nazanin" pitchFamily="2" charset="-78"/>
              </a:rPr>
              <a:t>قانون اساسی: </a:t>
            </a:r>
            <a:r>
              <a:rPr lang="fa-IR" sz="2800" dirty="0" smtClean="0">
                <a:cs typeface="B Nazanin" pitchFamily="2" charset="-78"/>
              </a:rPr>
              <a:t>توسط </a:t>
            </a:r>
            <a:r>
              <a:rPr lang="fa-IR" sz="2800" dirty="0" smtClean="0">
                <a:solidFill>
                  <a:srgbClr val="FFFF00"/>
                </a:solidFill>
                <a:cs typeface="B Nazanin" pitchFamily="2" charset="-78"/>
              </a:rPr>
              <a:t>مجلس خبرگان </a:t>
            </a:r>
            <a:r>
              <a:rPr lang="fa-IR" sz="2800" dirty="0" smtClean="0">
                <a:cs typeface="B Nazanin" pitchFamily="2" charset="-78"/>
              </a:rPr>
              <a:t>وضع می شود، </a:t>
            </a:r>
            <a:r>
              <a:rPr lang="fa-IR" sz="2800" dirty="0" smtClean="0">
                <a:solidFill>
                  <a:srgbClr val="FFFF00"/>
                </a:solidFill>
                <a:cs typeface="B Nazanin" pitchFamily="2" charset="-78"/>
              </a:rPr>
              <a:t>معتبرترین</a:t>
            </a:r>
            <a:r>
              <a:rPr lang="fa-IR" sz="2800" dirty="0" smtClean="0">
                <a:cs typeface="B Nazanin" pitchFamily="2" charset="-78"/>
              </a:rPr>
              <a:t> قانون هر کشور است و به همین دلیل کلمه اساسی بعد از کلمه قانون می آید و به آن قانون اساسی می گویند و به قوانین آن </a:t>
            </a:r>
            <a:r>
              <a:rPr lang="fa-IR" sz="2800" dirty="0" smtClean="0">
                <a:solidFill>
                  <a:srgbClr val="FFFF00"/>
                </a:solidFill>
                <a:cs typeface="B Nazanin" pitchFamily="2" charset="-78"/>
              </a:rPr>
              <a:t>اصل</a:t>
            </a:r>
            <a:r>
              <a:rPr lang="fa-IR" sz="2800" dirty="0" smtClean="0">
                <a:cs typeface="B Nazanin" pitchFamily="2" charset="-78"/>
              </a:rPr>
              <a:t> می گویند. هیچ نهاد یا قانونی مشروعیت ندارد مگر اینکه مشروعیتش را از قانون اساسی گرفته باشد.</a:t>
            </a:r>
          </a:p>
          <a:p>
            <a:pPr algn="just" rtl="1">
              <a:buNone/>
            </a:pPr>
            <a:r>
              <a:rPr lang="fa-IR" sz="2800" dirty="0" smtClean="0">
                <a:cs typeface="B Nazanin" pitchFamily="2" charset="-78"/>
              </a:rPr>
              <a:t>در قانون اساسی </a:t>
            </a:r>
            <a:r>
              <a:rPr lang="fa-IR" sz="2800" dirty="0" smtClean="0">
                <a:solidFill>
                  <a:srgbClr val="FFFF00"/>
                </a:solidFill>
                <a:cs typeface="B Nazanin" pitchFamily="2" charset="-78"/>
              </a:rPr>
              <a:t>موارد اساسی جامعه </a:t>
            </a:r>
            <a:r>
              <a:rPr lang="fa-IR" sz="2800" dirty="0" smtClean="0">
                <a:cs typeface="B Nazanin" pitchFamily="2" charset="-78"/>
              </a:rPr>
              <a:t>مانند شکل حکومت، قوای سه گانه ارتباط آنها، دین و مذهب افراد جامعه، زبان، رهبری و ... آمده است.</a:t>
            </a:r>
          </a:p>
          <a:p>
            <a:pPr algn="just" rtl="1">
              <a:buNone/>
            </a:pPr>
            <a:r>
              <a:rPr lang="fa-IR" sz="2800" dirty="0" smtClean="0">
                <a:cs typeface="B Nazanin" pitchFamily="2" charset="-78"/>
              </a:rPr>
              <a:t> </a:t>
            </a:r>
            <a:r>
              <a:rPr lang="fa-IR" sz="2800" b="1" dirty="0" smtClean="0">
                <a:solidFill>
                  <a:srgbClr val="FF0000"/>
                </a:solidFill>
                <a:cs typeface="B Nazanin" pitchFamily="2" charset="-78"/>
              </a:rPr>
              <a:t>قانون عادی:  </a:t>
            </a:r>
            <a:r>
              <a:rPr lang="fa-IR" sz="2800" dirty="0" smtClean="0">
                <a:cs typeface="B Nazanin" pitchFamily="2" charset="-78"/>
              </a:rPr>
              <a:t>توسط مجلس تصویب می شود و به قوانین آن </a:t>
            </a:r>
            <a:r>
              <a:rPr lang="fa-IR" sz="2800" dirty="0" smtClean="0">
                <a:solidFill>
                  <a:srgbClr val="FFFF00"/>
                </a:solidFill>
                <a:cs typeface="B Nazanin" pitchFamily="2" charset="-78"/>
              </a:rPr>
              <a:t>ماده</a:t>
            </a:r>
            <a:r>
              <a:rPr lang="fa-IR" sz="2800" dirty="0" smtClean="0">
                <a:cs typeface="B Nazanin" pitchFamily="2" charset="-78"/>
              </a:rPr>
              <a:t> می گویند. </a:t>
            </a:r>
          </a:p>
          <a:p>
            <a:pPr algn="just" rtl="1">
              <a:buNone/>
            </a:pPr>
            <a:endParaRPr lang="fa-IR" sz="2800" dirty="0">
              <a:cs typeface="B Nazanin" pitchFamily="2" charset="-78"/>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81000"/>
            <a:ext cx="8077200" cy="5943600"/>
          </a:xfrm>
        </p:spPr>
        <p:txBody>
          <a:bodyPr>
            <a:normAutofit fontScale="92500" lnSpcReduction="20000"/>
          </a:bodyPr>
          <a:lstStyle/>
          <a:p>
            <a:pPr marL="68580" indent="0" algn="justLow">
              <a:lnSpc>
                <a:spcPct val="115000"/>
              </a:lnSpc>
              <a:spcAft>
                <a:spcPts val="1000"/>
              </a:spcAft>
              <a:buNone/>
            </a:pPr>
            <a:r>
              <a:rPr lang="ar-SA" sz="3200" b="1" dirty="0">
                <a:solidFill>
                  <a:srgbClr val="FFFF00"/>
                </a:solidFill>
                <a:latin typeface="B Titr"/>
                <a:ea typeface="Calibri"/>
                <a:cs typeface="B Nazanin" panose="00000400000000000000" pitchFamily="2" charset="-78"/>
              </a:rPr>
              <a:t>در حمايت قانوني از مديران ورزشي:</a:t>
            </a:r>
            <a:endParaRPr lang="en-US" sz="2800" b="1" dirty="0">
              <a:solidFill>
                <a:srgbClr val="FFFF00"/>
              </a:solidFill>
              <a:latin typeface="Calibri"/>
              <a:ea typeface="Calibri"/>
              <a:cs typeface="B Nazanin" panose="00000400000000000000" pitchFamily="2" charset="-78"/>
            </a:endParaRPr>
          </a:p>
          <a:p>
            <a:pPr marL="68580" indent="0" algn="justLow">
              <a:lnSpc>
                <a:spcPct val="115000"/>
              </a:lnSpc>
              <a:spcAft>
                <a:spcPts val="1000"/>
              </a:spcAft>
              <a:buNone/>
            </a:pPr>
            <a:r>
              <a:rPr lang="ar-SA" sz="3200" dirty="0">
                <a:latin typeface="Calibri"/>
                <a:ea typeface="Calibri"/>
                <a:cs typeface="B Nazanin"/>
              </a:rPr>
              <a:t> 1ـ هر يک از مديران در هر سمتي در امر ورزش باشد بايد کليه نواقص و معايبي را که به وظايف او مربوط مي</a:t>
            </a:r>
            <a:r>
              <a:rPr lang="ar-SA" sz="3200" dirty="0">
                <a:latin typeface="Calibri"/>
                <a:ea typeface="Calibri"/>
                <a:cs typeface="Times New Roman"/>
              </a:rPr>
              <a:t> </a:t>
            </a:r>
            <a:r>
              <a:rPr lang="ar-SA" sz="3200" dirty="0">
                <a:latin typeface="Calibri"/>
                <a:ea typeface="Calibri"/>
                <a:cs typeface="B Nazanin"/>
              </a:rPr>
              <a:t>شود به مقام بالاتر بطور دقيق گزارش نمايد تا مسئوليت قانوني متوجه آنها نشود.</a:t>
            </a:r>
            <a:endParaRPr lang="en-US" sz="2800" dirty="0">
              <a:latin typeface="Calibri"/>
              <a:ea typeface="Calibri"/>
              <a:cs typeface="Arial"/>
            </a:endParaRPr>
          </a:p>
          <a:p>
            <a:pPr marL="68580" indent="0" algn="justLow">
              <a:lnSpc>
                <a:spcPct val="115000"/>
              </a:lnSpc>
              <a:spcAft>
                <a:spcPts val="1000"/>
              </a:spcAft>
              <a:buNone/>
            </a:pPr>
            <a:r>
              <a:rPr lang="ar-SA" sz="3200" dirty="0">
                <a:latin typeface="Calibri"/>
                <a:ea typeface="Calibri"/>
                <a:cs typeface="B Nazanin"/>
              </a:rPr>
              <a:t> 2ـ شرط عدم مسئوليت مديران ورزشي: در چنين شرايطي زيان</a:t>
            </a:r>
            <a:r>
              <a:rPr lang="ar-SA" sz="3200" dirty="0">
                <a:latin typeface="Calibri"/>
                <a:ea typeface="Calibri"/>
                <a:cs typeface="Times New Roman"/>
              </a:rPr>
              <a:t>­</a:t>
            </a:r>
            <a:r>
              <a:rPr lang="ar-SA" sz="3200" dirty="0">
                <a:latin typeface="Calibri"/>
                <a:ea typeface="Calibri"/>
                <a:cs typeface="B Nazanin"/>
              </a:rPr>
              <a:t>ديده حق مطالبه خسارت را از دست مي</a:t>
            </a:r>
            <a:r>
              <a:rPr lang="ar-SA" sz="3200" dirty="0">
                <a:latin typeface="Calibri"/>
                <a:ea typeface="Calibri"/>
                <a:cs typeface="Times New Roman"/>
              </a:rPr>
              <a:t>­</a:t>
            </a:r>
            <a:r>
              <a:rPr lang="ar-SA" sz="3200" dirty="0">
                <a:latin typeface="Calibri"/>
                <a:ea typeface="Calibri"/>
                <a:cs typeface="B Nazanin"/>
              </a:rPr>
              <a:t>دهد و تعهد مسئول در برابر او از بين مي</a:t>
            </a:r>
            <a:r>
              <a:rPr lang="ar-SA" sz="3200" dirty="0">
                <a:latin typeface="Calibri"/>
                <a:ea typeface="Calibri"/>
                <a:cs typeface="Times New Roman"/>
              </a:rPr>
              <a:t>­</a:t>
            </a:r>
            <a:r>
              <a:rPr lang="ar-SA" sz="3200" dirty="0">
                <a:latin typeface="Calibri"/>
                <a:ea typeface="Calibri"/>
                <a:cs typeface="B Nazanin"/>
              </a:rPr>
              <a:t>رود. مثلاً: والدين نوجوان تعهد مي</a:t>
            </a:r>
            <a:r>
              <a:rPr lang="ar-SA" sz="3200" dirty="0">
                <a:latin typeface="Calibri"/>
                <a:ea typeface="Calibri"/>
                <a:cs typeface="Times New Roman"/>
              </a:rPr>
              <a:t>­</a:t>
            </a:r>
            <a:r>
              <a:rPr lang="ar-SA" sz="3200" dirty="0">
                <a:latin typeface="Calibri"/>
                <a:ea typeface="Calibri"/>
                <a:cs typeface="B Nazanin"/>
              </a:rPr>
              <a:t>کنند اگر فرزندشان خساراتي به وسايل ورزشي وارد کرد هزينه را پرداخت کنند در اين صورت مربي ديگر تعهدي ندارد. </a:t>
            </a:r>
            <a:endParaRPr lang="en-US" sz="2800" dirty="0">
              <a:latin typeface="Calibri"/>
              <a:ea typeface="Calibri"/>
              <a:cs typeface="Arial"/>
            </a:endParaRPr>
          </a:p>
          <a:p>
            <a:pPr marL="68580" indent="0" algn="justLow">
              <a:lnSpc>
                <a:spcPct val="115000"/>
              </a:lnSpc>
              <a:spcAft>
                <a:spcPts val="1000"/>
              </a:spcAft>
              <a:buNone/>
            </a:pPr>
            <a:r>
              <a:rPr lang="ar-SA" sz="3200" dirty="0">
                <a:latin typeface="Calibri"/>
                <a:ea typeface="Calibri"/>
                <a:cs typeface="B Nazanin"/>
              </a:rPr>
              <a:t>3ـ بيمه حوادث ورزشي: يکي ديگر از ابزارهاي مناسب براي حمايت از مديران و ورزشکاران در مقابل حوادث بيمه مي</a:t>
            </a:r>
            <a:r>
              <a:rPr lang="ar-SA" sz="3200" dirty="0">
                <a:latin typeface="Calibri"/>
                <a:ea typeface="Calibri"/>
                <a:cs typeface="Times New Roman"/>
              </a:rPr>
              <a:t> </a:t>
            </a:r>
            <a:r>
              <a:rPr lang="ar-SA" sz="3200" dirty="0">
                <a:latin typeface="Calibri"/>
                <a:ea typeface="Calibri"/>
                <a:cs typeface="B Nazanin"/>
              </a:rPr>
              <a:t>باشد. </a:t>
            </a:r>
            <a:endParaRPr lang="en-US" sz="2800" dirty="0">
              <a:latin typeface="Calibri"/>
              <a:ea typeface="Calibri"/>
              <a:cs typeface="Arial"/>
            </a:endParaRPr>
          </a:p>
          <a:p>
            <a:pPr marL="68580" indent="0">
              <a:buNone/>
            </a:pPr>
            <a:endParaRPr lang="en-US" dirty="0"/>
          </a:p>
        </p:txBody>
      </p:sp>
    </p:spTree>
    <p:extLst>
      <p:ext uri="{BB962C8B-B14F-4D97-AF65-F5344CB8AC3E}">
        <p14:creationId xmlns:p14="http://schemas.microsoft.com/office/powerpoint/2010/main" xmlns="" val="35300715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800"/>
            <a:ext cx="8077200" cy="6248400"/>
          </a:xfrm>
        </p:spPr>
        <p:txBody>
          <a:bodyPr>
            <a:normAutofit fontScale="92500" lnSpcReduction="20000"/>
          </a:bodyPr>
          <a:lstStyle/>
          <a:p>
            <a:pPr algn="just">
              <a:buNone/>
            </a:pPr>
            <a:r>
              <a:rPr lang="fa-IR" sz="2800" b="1" dirty="0" smtClean="0">
                <a:solidFill>
                  <a:srgbClr val="FFFF00"/>
                </a:solidFill>
                <a:cs typeface="B Nazanin" pitchFamily="2" charset="-78"/>
              </a:rPr>
              <a:t>مسئولیت های حقوقی مدیران تیم های اعزامی</a:t>
            </a:r>
          </a:p>
          <a:p>
            <a:pPr algn="just">
              <a:buNone/>
            </a:pPr>
            <a:endParaRPr lang="fa-IR" sz="2800" b="1" dirty="0" smtClean="0">
              <a:solidFill>
                <a:srgbClr val="FFFF00"/>
              </a:solidFill>
              <a:cs typeface="B Nazanin" pitchFamily="2" charset="-78"/>
            </a:endParaRPr>
          </a:p>
          <a:p>
            <a:pPr algn="just">
              <a:buNone/>
            </a:pPr>
            <a:r>
              <a:rPr lang="fa-IR" sz="2800" dirty="0" smtClean="0">
                <a:cs typeface="B Nazanin" pitchFamily="2" charset="-78"/>
              </a:rPr>
              <a:t>ماده 7 قانون مسئولیت مدنی: کسی که نگهداری یا مواظبت </a:t>
            </a:r>
            <a:r>
              <a:rPr lang="fa-IR" sz="2800" dirty="0" smtClean="0">
                <a:solidFill>
                  <a:srgbClr val="FFFF00"/>
                </a:solidFill>
                <a:cs typeface="B Nazanin" pitchFamily="2" charset="-78"/>
              </a:rPr>
              <a:t>مجنون </a:t>
            </a:r>
            <a:r>
              <a:rPr lang="fa-IR" sz="2800" dirty="0" smtClean="0">
                <a:cs typeface="B Nazanin" pitchFamily="2" charset="-78"/>
              </a:rPr>
              <a:t>یا </a:t>
            </a:r>
            <a:r>
              <a:rPr lang="fa-IR" sz="2800" dirty="0" smtClean="0">
                <a:solidFill>
                  <a:srgbClr val="FFFF00"/>
                </a:solidFill>
                <a:cs typeface="B Nazanin" pitchFamily="2" charset="-78"/>
              </a:rPr>
              <a:t>صغیر</a:t>
            </a:r>
            <a:r>
              <a:rPr lang="fa-IR" sz="2800" dirty="0" smtClean="0">
                <a:cs typeface="B Nazanin" pitchFamily="2" charset="-78"/>
              </a:rPr>
              <a:t> قانونا بر حسب قرارداد بعهده او می باشد در صورت تقصیر در نگهداری یا مواظبت </a:t>
            </a:r>
            <a:r>
              <a:rPr lang="fa-IR" sz="2800" dirty="0" smtClean="0">
                <a:solidFill>
                  <a:srgbClr val="FFFF00"/>
                </a:solidFill>
                <a:cs typeface="B Nazanin" pitchFamily="2" charset="-78"/>
              </a:rPr>
              <a:t>مسئول جبران خسارت وارده </a:t>
            </a:r>
            <a:r>
              <a:rPr lang="fa-IR" sz="2800" dirty="0" smtClean="0">
                <a:cs typeface="B Nazanin" pitchFamily="2" charset="-78"/>
              </a:rPr>
              <a:t>از طرف مجنون یا صغیر است.</a:t>
            </a:r>
          </a:p>
          <a:p>
            <a:pPr algn="just">
              <a:buNone/>
            </a:pPr>
            <a:r>
              <a:rPr lang="fa-IR" sz="2800" dirty="0" smtClean="0">
                <a:cs typeface="B Nazanin" pitchFamily="2" charset="-78"/>
              </a:rPr>
              <a:t>در مورد افراد بزرگسال مسئولیت مدیر کمتر است.</a:t>
            </a:r>
          </a:p>
          <a:p>
            <a:pPr algn="just">
              <a:buNone/>
            </a:pPr>
            <a:r>
              <a:rPr lang="fa-IR" sz="2800" dirty="0" smtClean="0">
                <a:cs typeface="B Nazanin" pitchFamily="2" charset="-78"/>
              </a:rPr>
              <a:t>از نظر قانون سرپرست یک تیم اعزامی از زمان تحویل ورزشکار (به ویژه دانش آموز) تا زمان مراجعت و تحویل وی به خانواده مراقبت از سلامت </a:t>
            </a:r>
            <a:r>
              <a:rPr lang="fa-IR" sz="2800" dirty="0" smtClean="0">
                <a:solidFill>
                  <a:srgbClr val="FFFF00"/>
                </a:solidFill>
                <a:cs typeface="B Nazanin" pitchFamily="2" charset="-78"/>
              </a:rPr>
              <a:t>جسمانی و روانی و حیثیتی </a:t>
            </a:r>
            <a:r>
              <a:rPr lang="fa-IR" sz="2800" dirty="0" smtClean="0">
                <a:cs typeface="B Nazanin" pitchFamily="2" charset="-78"/>
              </a:rPr>
              <a:t>وی است.</a:t>
            </a:r>
          </a:p>
          <a:p>
            <a:pPr algn="just">
              <a:buNone/>
            </a:pPr>
            <a:r>
              <a:rPr lang="fa-IR" sz="2800" dirty="0" smtClean="0">
                <a:cs typeface="B Nazanin" pitchFamily="2" charset="-78"/>
              </a:rPr>
              <a:t>برای جلوگیری از بروز هر گونه حادثه و تبعات حقوقی آن رعایت موارد زیر الزامی است: </a:t>
            </a:r>
          </a:p>
          <a:p>
            <a:pPr algn="just">
              <a:buNone/>
            </a:pPr>
            <a:r>
              <a:rPr lang="fa-IR" sz="2800" dirty="0" smtClean="0">
                <a:cs typeface="B Nazanin" pitchFamily="2" charset="-78"/>
              </a:rPr>
              <a:t>1- اخذ اجازه </a:t>
            </a:r>
            <a:r>
              <a:rPr lang="fa-IR" sz="2800" dirty="0" smtClean="0">
                <a:solidFill>
                  <a:srgbClr val="FFFF00"/>
                </a:solidFill>
                <a:cs typeface="B Nazanin" pitchFamily="2" charset="-78"/>
              </a:rPr>
              <a:t>کتبی</a:t>
            </a:r>
            <a:r>
              <a:rPr lang="fa-IR" sz="2800" dirty="0" smtClean="0">
                <a:cs typeface="B Nazanin" pitchFamily="2" charset="-78"/>
              </a:rPr>
              <a:t> از ولی دانش آموز طبق فرم شماره 1 </a:t>
            </a:r>
          </a:p>
          <a:p>
            <a:pPr algn="just">
              <a:buNone/>
            </a:pPr>
            <a:r>
              <a:rPr lang="fa-IR" sz="2800" dirty="0" smtClean="0">
                <a:cs typeface="B Nazanin" pitchFamily="2" charset="-78"/>
              </a:rPr>
              <a:t>2- تعیین فردی قابل اعتماد در مرکز استان و تحویل کپی رضایت نامه ها به وی</a:t>
            </a:r>
          </a:p>
          <a:p>
            <a:pPr algn="just">
              <a:buNone/>
            </a:pPr>
            <a:r>
              <a:rPr lang="fa-IR" sz="2800" dirty="0" smtClean="0">
                <a:cs typeface="B Nazanin" pitchFamily="2" charset="-78"/>
              </a:rPr>
              <a:t> 3- تعیین مربیان واجد صلاحیت اخلاقی و فنی و اطمینان از هماهنگ بودن وی با سرپرست</a:t>
            </a:r>
          </a:p>
          <a:p>
            <a:pPr algn="just">
              <a:buNone/>
            </a:pPr>
            <a:endParaRPr lang="fa-IR" sz="2800" dirty="0" smtClean="0">
              <a:cs typeface="B Nazanin" pitchFamily="2" charset="-78"/>
            </a:endParaRPr>
          </a:p>
          <a:p>
            <a:pPr algn="just">
              <a:buNone/>
            </a:pPr>
            <a:endParaRPr lang="fa-IR" sz="2800" dirty="0" smtClean="0">
              <a:cs typeface="B Nazanin" pitchFamily="2" charset="-78"/>
            </a:endParaRPr>
          </a:p>
          <a:p>
            <a:pPr algn="just">
              <a:buNone/>
            </a:pPr>
            <a:endParaRPr lang="fa-IR" sz="2800" dirty="0" smtClean="0">
              <a:solidFill>
                <a:srgbClr val="FFFF00"/>
              </a:solidFill>
              <a:cs typeface="B Nazanin" pitchFamily="2" charset="-78"/>
            </a:endParaRPr>
          </a:p>
          <a:p>
            <a:pPr algn="just">
              <a:buNone/>
            </a:pPr>
            <a:endParaRPr lang="en-US" sz="2800" dirty="0" smtClean="0">
              <a:solidFill>
                <a:srgbClr val="FFFF00"/>
              </a:solidFill>
              <a:cs typeface="B Nazanin" pitchFamily="2" charset="-78"/>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077200" cy="5822160"/>
          </a:xfrm>
        </p:spPr>
        <p:txBody>
          <a:bodyPr>
            <a:normAutofit fontScale="92500" lnSpcReduction="10000"/>
          </a:bodyPr>
          <a:lstStyle/>
          <a:p>
            <a:pPr algn="just">
              <a:buNone/>
            </a:pPr>
            <a:r>
              <a:rPr lang="fa-IR" sz="2600" dirty="0" smtClean="0">
                <a:cs typeface="B Nazanin" pitchFamily="2" charset="-78"/>
              </a:rPr>
              <a:t>4- نظارت مستقیم در </a:t>
            </a:r>
            <a:r>
              <a:rPr lang="fa-IR" sz="2600" dirty="0" smtClean="0">
                <a:solidFill>
                  <a:srgbClr val="FFFF00"/>
                </a:solidFill>
                <a:cs typeface="B Nazanin" pitchFamily="2" charset="-78"/>
              </a:rPr>
              <a:t>انتخاب وسایل نقلیه و رانندگان </a:t>
            </a:r>
            <a:r>
              <a:rPr lang="fa-IR" sz="2600" dirty="0" smtClean="0">
                <a:cs typeface="B Nazanin" pitchFamily="2" charset="-78"/>
              </a:rPr>
              <a:t>واجد شرایط با توجه به وضعیت دانش آموزان</a:t>
            </a:r>
          </a:p>
          <a:p>
            <a:pPr algn="just">
              <a:buNone/>
            </a:pPr>
            <a:r>
              <a:rPr lang="fa-IR" sz="2600" dirty="0" smtClean="0">
                <a:cs typeface="B Nazanin" pitchFamily="2" charset="-78"/>
              </a:rPr>
              <a:t>5- تعیین و انتخاب </a:t>
            </a:r>
            <a:r>
              <a:rPr lang="fa-IR" sz="2600" dirty="0" smtClean="0">
                <a:solidFill>
                  <a:srgbClr val="FFFF00"/>
                </a:solidFill>
                <a:cs typeface="B Nazanin" pitchFamily="2" charset="-78"/>
              </a:rPr>
              <a:t>مستخدمین</a:t>
            </a:r>
            <a:r>
              <a:rPr lang="fa-IR" sz="2600" dirty="0" smtClean="0">
                <a:cs typeface="B Nazanin" pitchFamily="2" charset="-78"/>
              </a:rPr>
              <a:t> به تعداد کافی و با توجه به احتمال بیماری، صدمات دانش آموزان</a:t>
            </a:r>
          </a:p>
          <a:p>
            <a:pPr algn="just">
              <a:buNone/>
            </a:pPr>
            <a:r>
              <a:rPr lang="fa-IR" sz="2600" dirty="0" smtClean="0">
                <a:cs typeface="B Nazanin" pitchFamily="2" charset="-78"/>
              </a:rPr>
              <a:t>6- انتخاب </a:t>
            </a:r>
            <a:r>
              <a:rPr lang="fa-IR" sz="2600" dirty="0" smtClean="0">
                <a:solidFill>
                  <a:srgbClr val="FFFF00"/>
                </a:solidFill>
                <a:cs typeface="B Nazanin" pitchFamily="2" charset="-78"/>
              </a:rPr>
              <a:t>سرپرست مناسب </a:t>
            </a:r>
            <a:r>
              <a:rPr lang="fa-IR" sz="2600" dirty="0" smtClean="0">
                <a:cs typeface="B Nazanin" pitchFamily="2" charset="-78"/>
              </a:rPr>
              <a:t>و صدور حکم </a:t>
            </a:r>
            <a:r>
              <a:rPr lang="fa-IR" sz="2600" dirty="0" smtClean="0">
                <a:solidFill>
                  <a:srgbClr val="FFFF00"/>
                </a:solidFill>
                <a:cs typeface="B Nazanin" pitchFamily="2" charset="-78"/>
              </a:rPr>
              <a:t>کتبی</a:t>
            </a:r>
            <a:r>
              <a:rPr lang="fa-IR" sz="2600" dirty="0" smtClean="0">
                <a:cs typeface="B Nazanin" pitchFamily="2" charset="-78"/>
              </a:rPr>
              <a:t> به وی و تفهیم وظایف وی</a:t>
            </a:r>
          </a:p>
          <a:p>
            <a:pPr algn="just">
              <a:buNone/>
            </a:pPr>
            <a:r>
              <a:rPr lang="fa-IR" sz="2600" dirty="0" smtClean="0">
                <a:cs typeface="B Nazanin" pitchFamily="2" charset="-78"/>
              </a:rPr>
              <a:t>7- مشخص نمودن وسیله نقلیه هر دانش آموز و </a:t>
            </a:r>
            <a:r>
              <a:rPr lang="fa-IR" sz="2600" dirty="0" smtClean="0">
                <a:solidFill>
                  <a:srgbClr val="FFFF00"/>
                </a:solidFill>
                <a:cs typeface="B Nazanin" pitchFamily="2" charset="-78"/>
              </a:rPr>
              <a:t>نصب اسامی دانش آموزان </a:t>
            </a:r>
            <a:r>
              <a:rPr lang="fa-IR" sz="2600" dirty="0" smtClean="0">
                <a:cs typeface="B Nazanin" pitchFamily="2" charset="-78"/>
              </a:rPr>
              <a:t>روی شیشه اتوبوس </a:t>
            </a:r>
          </a:p>
          <a:p>
            <a:pPr algn="just">
              <a:buNone/>
            </a:pPr>
            <a:r>
              <a:rPr lang="fa-IR" sz="2600" dirty="0" smtClean="0">
                <a:cs typeface="B Nazanin" pitchFamily="2" charset="-78"/>
              </a:rPr>
              <a:t>8- تشکیل </a:t>
            </a:r>
            <a:r>
              <a:rPr lang="fa-IR" sz="2600" dirty="0" smtClean="0">
                <a:solidFill>
                  <a:srgbClr val="FFFF00"/>
                </a:solidFill>
                <a:cs typeface="B Nazanin" pitchFamily="2" charset="-78"/>
              </a:rPr>
              <a:t>جلسه هماهنگی </a:t>
            </a:r>
            <a:r>
              <a:rPr lang="fa-IR" sz="2600" dirty="0" smtClean="0">
                <a:cs typeface="B Nazanin" pitchFamily="2" charset="-78"/>
              </a:rPr>
              <a:t>با رانندگان جهت تعیین محل توقف و ترتیب حرکت آنها</a:t>
            </a:r>
          </a:p>
          <a:p>
            <a:pPr algn="just">
              <a:buNone/>
            </a:pPr>
            <a:r>
              <a:rPr lang="fa-IR" sz="2600" dirty="0" smtClean="0">
                <a:cs typeface="B Nazanin" pitchFamily="2" charset="-78"/>
              </a:rPr>
              <a:t>9- تقسیم مربیان و سایر مسئولین به </a:t>
            </a:r>
            <a:r>
              <a:rPr lang="fa-IR" sz="2600" dirty="0" smtClean="0">
                <a:solidFill>
                  <a:srgbClr val="FFFF00"/>
                </a:solidFill>
                <a:cs typeface="B Nazanin" pitchFamily="2" charset="-78"/>
              </a:rPr>
              <a:t>نسبت مساوی </a:t>
            </a:r>
            <a:r>
              <a:rPr lang="fa-IR" sz="2600" dirty="0" smtClean="0">
                <a:cs typeface="B Nazanin" pitchFamily="2" charset="-78"/>
              </a:rPr>
              <a:t>در وسایل نقلیه</a:t>
            </a:r>
          </a:p>
          <a:p>
            <a:pPr algn="just">
              <a:buNone/>
            </a:pPr>
            <a:r>
              <a:rPr lang="fa-IR" sz="2600" dirty="0" smtClean="0">
                <a:cs typeface="B Nazanin" pitchFamily="2" charset="-78"/>
              </a:rPr>
              <a:t>10- نظارت بر دانش آموزان </a:t>
            </a:r>
            <a:r>
              <a:rPr lang="fa-IR" sz="2600" dirty="0" smtClean="0">
                <a:solidFill>
                  <a:srgbClr val="FFFF00"/>
                </a:solidFill>
                <a:cs typeface="B Nazanin" pitchFamily="2" charset="-78"/>
              </a:rPr>
              <a:t>در محل های توقف بین راه </a:t>
            </a:r>
            <a:r>
              <a:rPr lang="fa-IR" sz="2600" dirty="0" smtClean="0">
                <a:cs typeface="B Nazanin" pitchFamily="2" charset="-78"/>
              </a:rPr>
              <a:t>از سوی سرپرستان و الزام سرپرستان به حضور و غیاب آنها قبل از حرکت</a:t>
            </a:r>
          </a:p>
          <a:p>
            <a:pPr algn="just">
              <a:buNone/>
            </a:pPr>
            <a:r>
              <a:rPr lang="fa-IR" sz="2600" dirty="0" smtClean="0">
                <a:cs typeface="B Nazanin" pitchFamily="2" charset="-78"/>
              </a:rPr>
              <a:t>11- توزیع دانش آموزان در </a:t>
            </a:r>
            <a:r>
              <a:rPr lang="fa-IR" sz="2600" dirty="0" smtClean="0">
                <a:solidFill>
                  <a:srgbClr val="FFFF00"/>
                </a:solidFill>
                <a:cs typeface="B Nazanin" pitchFamily="2" charset="-78"/>
              </a:rPr>
              <a:t>اتاق های اختصاص </a:t>
            </a:r>
            <a:r>
              <a:rPr lang="fa-IR" sz="2600" dirty="0" smtClean="0">
                <a:cs typeface="B Nazanin" pitchFamily="2" charset="-78"/>
              </a:rPr>
              <a:t>داده شده بر اساس رشته ورزشی سن و شرایط جسمی و روحی آنها</a:t>
            </a:r>
          </a:p>
          <a:p>
            <a:pPr algn="just">
              <a:buNone/>
            </a:pPr>
            <a:r>
              <a:rPr lang="fa-IR" sz="2600" dirty="0" smtClean="0">
                <a:cs typeface="B Nazanin" pitchFamily="2" charset="-78"/>
              </a:rPr>
              <a:t>12- جلوگیری از </a:t>
            </a:r>
            <a:r>
              <a:rPr lang="fa-IR" sz="2600" dirty="0" smtClean="0">
                <a:solidFill>
                  <a:srgbClr val="FFFF00"/>
                </a:solidFill>
                <a:cs typeface="B Nazanin" pitchFamily="2" charset="-78"/>
              </a:rPr>
              <a:t>تردد انفرادی </a:t>
            </a:r>
            <a:r>
              <a:rPr lang="fa-IR" sz="2600" dirty="0" smtClean="0">
                <a:cs typeface="B Nazanin" pitchFamily="2" charset="-78"/>
              </a:rPr>
              <a:t>دانش آموزان به خارج از محل اردو</a:t>
            </a:r>
          </a:p>
          <a:p>
            <a:pPr algn="just">
              <a:buNone/>
            </a:pPr>
            <a:endParaRPr lang="en-US" sz="26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382000" cy="6172200"/>
          </a:xfrm>
        </p:spPr>
        <p:txBody>
          <a:bodyPr>
            <a:normAutofit fontScale="92500"/>
          </a:bodyPr>
          <a:lstStyle/>
          <a:p>
            <a:pPr>
              <a:buNone/>
            </a:pPr>
            <a:r>
              <a:rPr lang="fa-IR" sz="2600" dirty="0" smtClean="0">
                <a:cs typeface="B Nazanin" pitchFamily="2" charset="-78"/>
              </a:rPr>
              <a:t>13- موافقت با رفتن دانش آموز به منزل اقوام </a:t>
            </a:r>
            <a:r>
              <a:rPr lang="fa-IR" sz="2600" dirty="0" smtClean="0">
                <a:solidFill>
                  <a:srgbClr val="FFFF00"/>
                </a:solidFill>
                <a:cs typeface="B Nazanin" pitchFamily="2" charset="-78"/>
              </a:rPr>
              <a:t>در صورت رضایت قبلی ولی  </a:t>
            </a:r>
          </a:p>
          <a:p>
            <a:pPr>
              <a:buNone/>
            </a:pPr>
            <a:r>
              <a:rPr lang="fa-IR" sz="2600" dirty="0" smtClean="0">
                <a:cs typeface="B Nazanin" pitchFamily="2" charset="-78"/>
              </a:rPr>
              <a:t>14-تعیین مراقب واجد صلاحیت در محل اردو برای دانش آموز </a:t>
            </a:r>
            <a:r>
              <a:rPr lang="fa-IR" sz="2600" dirty="0" smtClean="0">
                <a:solidFill>
                  <a:srgbClr val="FFFF00"/>
                </a:solidFill>
                <a:cs typeface="B Nazanin" pitchFamily="2" charset="-78"/>
              </a:rPr>
              <a:t>بیمار یا مصدوم</a:t>
            </a:r>
          </a:p>
          <a:p>
            <a:pPr>
              <a:buNone/>
            </a:pPr>
            <a:r>
              <a:rPr lang="fa-IR" sz="2600" dirty="0" smtClean="0">
                <a:cs typeface="B Nazanin" pitchFamily="2" charset="-78"/>
              </a:rPr>
              <a:t>15- اجازه </a:t>
            </a:r>
            <a:r>
              <a:rPr lang="fa-IR" sz="2600" dirty="0" smtClean="0">
                <a:solidFill>
                  <a:srgbClr val="FFFF00"/>
                </a:solidFill>
                <a:cs typeface="B Nazanin" pitchFamily="2" charset="-78"/>
              </a:rPr>
              <a:t>خرید سوغات </a:t>
            </a:r>
            <a:r>
              <a:rPr lang="fa-IR" sz="2600" dirty="0" smtClean="0">
                <a:cs typeface="B Nazanin" pitchFamily="2" charset="-78"/>
              </a:rPr>
              <a:t>به دانش آموزان به همراه سرپرست و در گروههای کم تعداد</a:t>
            </a:r>
          </a:p>
          <a:p>
            <a:pPr>
              <a:buNone/>
            </a:pPr>
            <a:r>
              <a:rPr lang="fa-IR" sz="2600" dirty="0" smtClean="0">
                <a:cs typeface="B Nazanin" pitchFamily="2" charset="-78"/>
              </a:rPr>
              <a:t>16- اعلام بیماری یا مصدومیت دانش آموز به</a:t>
            </a:r>
            <a:r>
              <a:rPr lang="fa-IR" sz="2600" dirty="0" smtClean="0">
                <a:solidFill>
                  <a:srgbClr val="FFFF00"/>
                </a:solidFill>
                <a:cs typeface="B Nazanin" pitchFamily="2" charset="-78"/>
              </a:rPr>
              <a:t> والدین </a:t>
            </a:r>
          </a:p>
          <a:p>
            <a:pPr>
              <a:buNone/>
            </a:pPr>
            <a:r>
              <a:rPr lang="fa-IR" sz="2600" dirty="0" smtClean="0">
                <a:cs typeface="B Nazanin" pitchFamily="2" charset="-78"/>
              </a:rPr>
              <a:t>17- اگر بازگرداندن دانش آموزی که ادامه رقابت که او در اردو به هر علتی مصلحت نباشد ضروری تشخیص داده شود </a:t>
            </a:r>
            <a:r>
              <a:rPr lang="fa-IR" sz="2600" dirty="0" smtClean="0">
                <a:solidFill>
                  <a:srgbClr val="FFFF00"/>
                </a:solidFill>
                <a:cs typeface="B Nazanin" pitchFamily="2" charset="-78"/>
              </a:rPr>
              <a:t>باید با همراه </a:t>
            </a:r>
            <a:r>
              <a:rPr lang="fa-IR" sz="2600" dirty="0" smtClean="0">
                <a:cs typeface="B Nazanin" pitchFamily="2" charset="-78"/>
              </a:rPr>
              <a:t>صورت گیرد.</a:t>
            </a:r>
          </a:p>
          <a:p>
            <a:pPr>
              <a:buNone/>
            </a:pPr>
            <a:r>
              <a:rPr lang="fa-IR" sz="2600" dirty="0" smtClean="0">
                <a:cs typeface="B Nazanin" pitchFamily="2" charset="-78"/>
              </a:rPr>
              <a:t>18- در صورت تاخیر در برگشت باید ساعت و روز مراجعت به والدین گزارش شود.</a:t>
            </a:r>
          </a:p>
          <a:p>
            <a:pPr>
              <a:buNone/>
            </a:pPr>
            <a:r>
              <a:rPr lang="fa-IR" sz="2600" dirty="0" smtClean="0">
                <a:cs typeface="B Nazanin" pitchFamily="2" charset="-78"/>
              </a:rPr>
              <a:t>19- ثبت وقایع در مدت مسابقات و اردو</a:t>
            </a:r>
          </a:p>
          <a:p>
            <a:pPr>
              <a:buNone/>
            </a:pPr>
            <a:r>
              <a:rPr lang="fa-IR" sz="2600" dirty="0" smtClean="0">
                <a:cs typeface="B Nazanin" pitchFamily="2" charset="-78"/>
              </a:rPr>
              <a:t>20- اخذ وجه دانش آموزان توسط یکی از مسئولین و تحویل بر حسب نیاز در مدت مسافرت</a:t>
            </a:r>
          </a:p>
          <a:p>
            <a:pPr>
              <a:buNone/>
            </a:pPr>
            <a:r>
              <a:rPr lang="fa-IR" sz="2600" dirty="0" smtClean="0">
                <a:cs typeface="B Nazanin" pitchFamily="2" charset="-78"/>
              </a:rPr>
              <a:t>21- در زمان برگشت سرپرست موظف است دانش آموز را تحویل والدین دهد و در صورت عدم مراجعه آنها باید تا محل منزل وی را همراهی کند مگر اینکه با توجه به سن فرد ضرورتی نباشد.</a:t>
            </a:r>
          </a:p>
          <a:p>
            <a:pPr>
              <a:buNone/>
            </a:pPr>
            <a:r>
              <a:rPr lang="fa-IR" sz="2600" dirty="0" smtClean="0">
                <a:cs typeface="B Nazanin" pitchFamily="2" charset="-78"/>
              </a:rPr>
              <a:t>22- تنظیم گزارش جامع از ماموریت و ارسال آن به مقام مسئول در خاتمه کار</a:t>
            </a:r>
          </a:p>
          <a:p>
            <a:pPr>
              <a:buNone/>
            </a:pPr>
            <a:endParaRPr lang="fa-IR" sz="2600" dirty="0" smtClean="0">
              <a:cs typeface="B Nazanin" pitchFamily="2" charset="-78"/>
            </a:endParaRPr>
          </a:p>
          <a:p>
            <a:pPr>
              <a:buNone/>
            </a:pPr>
            <a:endParaRPr lang="fa-IR" sz="2600" dirty="0" smtClean="0">
              <a:cs typeface="B Nazanin" pitchFamily="2" charset="-78"/>
            </a:endParaRPr>
          </a:p>
          <a:p>
            <a:pPr>
              <a:buNone/>
            </a:pPr>
            <a:endParaRPr lang="fa-IR" sz="2600" dirty="0" smtClean="0">
              <a:cs typeface="B Nazanin" pitchFamily="2" charset="-78"/>
            </a:endParaRPr>
          </a:p>
          <a:p>
            <a:pPr>
              <a:buNone/>
            </a:pPr>
            <a:endParaRPr lang="fa-IR" sz="2600" dirty="0" smtClean="0">
              <a:cs typeface="B Nazanin" pitchFamily="2" charset="-78"/>
            </a:endParaRPr>
          </a:p>
          <a:p>
            <a:pPr>
              <a:buNone/>
            </a:pPr>
            <a:endParaRPr lang="en-US" sz="26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81000"/>
            <a:ext cx="8001000" cy="5974560"/>
          </a:xfrm>
        </p:spPr>
        <p:txBody>
          <a:bodyPr>
            <a:normAutofit/>
          </a:bodyPr>
          <a:lstStyle/>
          <a:p>
            <a:pPr algn="just">
              <a:buNone/>
            </a:pPr>
            <a:r>
              <a:rPr lang="fa-IR" sz="2400" b="1" dirty="0" smtClean="0">
                <a:solidFill>
                  <a:srgbClr val="FFFF00"/>
                </a:solidFill>
                <a:cs typeface="B Nazanin" pitchFamily="2" charset="-78"/>
              </a:rPr>
              <a:t>مسئولیت مدیر در برابر تماشاگران</a:t>
            </a:r>
          </a:p>
          <a:p>
            <a:pPr algn="just">
              <a:buNone/>
            </a:pPr>
            <a:r>
              <a:rPr lang="fa-IR" sz="2400" dirty="0" smtClean="0">
                <a:cs typeface="B Nazanin" pitchFamily="2" charset="-78"/>
              </a:rPr>
              <a:t>مدیران باید همیشه پیش بینی بروز حوادث و راه جلوگیری از وقوع ان را داشته باشند:</a:t>
            </a:r>
          </a:p>
          <a:p>
            <a:pPr algn="just">
              <a:buNone/>
            </a:pPr>
            <a:r>
              <a:rPr lang="fa-IR" sz="2400" dirty="0" smtClean="0">
                <a:cs typeface="B Nazanin" pitchFamily="2" charset="-78"/>
              </a:rPr>
              <a:t>1- </a:t>
            </a:r>
            <a:r>
              <a:rPr lang="fa-IR" sz="2400" dirty="0" smtClean="0">
                <a:solidFill>
                  <a:srgbClr val="FFFF00"/>
                </a:solidFill>
                <a:cs typeface="B Nazanin" pitchFamily="2" charset="-78"/>
              </a:rPr>
              <a:t>اعلام کتبی مراتب به شورای تامین شهرستان </a:t>
            </a:r>
            <a:r>
              <a:rPr lang="fa-IR" sz="2400" dirty="0" smtClean="0">
                <a:cs typeface="B Nazanin" pitchFamily="2" charset="-78"/>
              </a:rPr>
              <a:t>یا استان با ذکر مستندات و درهواست تشکیل این شورا. شورای تامین با حضور استاندار، فرماندار، رئیس اداره اطلاعات، فرمانده نیروی انتظامی، رئیس دادگستری و اشخاص دیگری است که حضور آنها الزامی است مانند رئیس اداره تربیت بدنی</a:t>
            </a:r>
          </a:p>
          <a:p>
            <a:pPr algn="just">
              <a:buNone/>
            </a:pPr>
            <a:r>
              <a:rPr lang="fa-IR" sz="2400" dirty="0" smtClean="0">
                <a:cs typeface="B Nazanin" pitchFamily="2" charset="-78"/>
              </a:rPr>
              <a:t>2- در صورتی که وقوع حوادث مهم قابل پیش بینی نباشد اعلام مراتب به </a:t>
            </a:r>
            <a:r>
              <a:rPr lang="fa-IR" sz="2400" dirty="0" smtClean="0">
                <a:solidFill>
                  <a:srgbClr val="FFFF00"/>
                </a:solidFill>
                <a:cs typeface="B Nazanin" pitchFamily="2" charset="-78"/>
              </a:rPr>
              <a:t>نیروی</a:t>
            </a:r>
            <a:r>
              <a:rPr lang="fa-IR" sz="2400" dirty="0" smtClean="0">
                <a:cs typeface="B Nazanin" pitchFamily="2" charset="-78"/>
              </a:rPr>
              <a:t> </a:t>
            </a:r>
            <a:r>
              <a:rPr lang="fa-IR" sz="2400" dirty="0" smtClean="0">
                <a:solidFill>
                  <a:srgbClr val="FFFF00"/>
                </a:solidFill>
                <a:cs typeface="B Nazanin" pitchFamily="2" charset="-78"/>
              </a:rPr>
              <a:t>انتظامی</a:t>
            </a:r>
            <a:r>
              <a:rPr lang="fa-IR" sz="2400" dirty="0" smtClean="0">
                <a:cs typeface="B Nazanin" pitchFamily="2" charset="-78"/>
              </a:rPr>
              <a:t> کافی است.</a:t>
            </a:r>
          </a:p>
          <a:p>
            <a:pPr algn="just">
              <a:buNone/>
            </a:pPr>
            <a:r>
              <a:rPr lang="fa-IR" sz="2400" dirty="0" smtClean="0">
                <a:cs typeface="B Nazanin" pitchFamily="2" charset="-78"/>
              </a:rPr>
              <a:t>3- در چنین شرایطی نباید بیش از </a:t>
            </a:r>
            <a:r>
              <a:rPr lang="fa-IR" sz="2400" dirty="0" smtClean="0">
                <a:solidFill>
                  <a:srgbClr val="FFFF00"/>
                </a:solidFill>
                <a:cs typeface="B Nazanin" pitchFamily="2" charset="-78"/>
              </a:rPr>
              <a:t>90درصد ظرفیت جایگاه </a:t>
            </a:r>
            <a:r>
              <a:rPr lang="fa-IR" sz="2400" dirty="0" smtClean="0">
                <a:cs typeface="B Nazanin" pitchFamily="2" charset="-78"/>
              </a:rPr>
              <a:t>ها بلیط فروشی کرد زیرا تراکم زیاد جمعیت مشکل آفرین است.</a:t>
            </a:r>
          </a:p>
          <a:p>
            <a:pPr algn="just">
              <a:buNone/>
            </a:pPr>
            <a:r>
              <a:rPr lang="fa-IR" sz="2400" dirty="0" smtClean="0">
                <a:cs typeface="B Nazanin" pitchFamily="2" charset="-78"/>
              </a:rPr>
              <a:t>4- قبل از ورود تماشاگران ورزشگاه از وجود هر گونه وسیله ای که می تواند باعث صدمه به دیگران شود پاکسازی شود (مانند سنگ، آجرو ...)</a:t>
            </a:r>
            <a:endParaRPr lang="en-US" sz="2400" dirty="0">
              <a:cs typeface="B Nazanin" pitchFamily="2" charset="-78"/>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normAutofit/>
          </a:bodyPr>
          <a:lstStyle/>
          <a:p>
            <a:pPr algn="just">
              <a:buNone/>
            </a:pPr>
            <a:r>
              <a:rPr lang="fa-IR" sz="2400" dirty="0" smtClean="0">
                <a:cs typeface="B Nazanin" pitchFamily="2" charset="-78"/>
              </a:rPr>
              <a:t>5- از توقف وسایل نقلیه در ورزشگاه جلوگیری شود</a:t>
            </a:r>
          </a:p>
          <a:p>
            <a:pPr algn="just">
              <a:buNone/>
            </a:pPr>
            <a:r>
              <a:rPr lang="fa-IR" sz="2400" dirty="0" smtClean="0">
                <a:cs typeface="B Nazanin" pitchFamily="2" charset="-78"/>
              </a:rPr>
              <a:t>6- از ورود شیشه های نوشابه و اشیاء شیشه ای و خطر ساز به ورزشگاه جلوگیری شود</a:t>
            </a:r>
          </a:p>
          <a:p>
            <a:pPr algn="just">
              <a:buNone/>
            </a:pPr>
            <a:r>
              <a:rPr lang="fa-IR" sz="2400" dirty="0" smtClean="0">
                <a:cs typeface="B Nazanin" pitchFamily="2" charset="-78"/>
              </a:rPr>
              <a:t>7- موانع فیزیکی قبل از روز مسابقه بازدید شودند.</a:t>
            </a:r>
          </a:p>
          <a:p>
            <a:pPr algn="just">
              <a:buNone/>
            </a:pPr>
            <a:r>
              <a:rPr lang="fa-IR" sz="2400" dirty="0" smtClean="0">
                <a:cs typeface="B Nazanin" pitchFamily="2" charset="-78"/>
              </a:rPr>
              <a:t>8- تردد افراد به نحوطه اطراف زمین تحت نظارت شدید قرار گیرد.</a:t>
            </a:r>
          </a:p>
          <a:p>
            <a:pPr algn="just">
              <a:buNone/>
            </a:pPr>
            <a:r>
              <a:rPr lang="fa-IR" sz="2400" dirty="0" smtClean="0">
                <a:cs typeface="B Nazanin" pitchFamily="2" charset="-78"/>
              </a:rPr>
              <a:t>9- جایگاه بازیکنان ذخیره و مربیان با امکانات فیزیکی مورد حفاظت قرار گیرد.</a:t>
            </a:r>
          </a:p>
          <a:p>
            <a:pPr algn="just">
              <a:buNone/>
            </a:pPr>
            <a:r>
              <a:rPr lang="fa-IR" sz="2400" dirty="0" smtClean="0">
                <a:cs typeface="B Nazanin" pitchFamily="2" charset="-78"/>
              </a:rPr>
              <a:t>کلیه راههای خروج پس از پایان مسابقه باید باز باشد تا تخلیه افراد به سرعت انجام شود.  </a:t>
            </a:r>
          </a:p>
          <a:p>
            <a:pPr algn="just">
              <a:buNone/>
            </a:pPr>
            <a:r>
              <a:rPr lang="fa-IR" sz="2400" dirty="0" smtClean="0">
                <a:cs typeface="B Nazanin" pitchFamily="2" charset="-78"/>
              </a:rPr>
              <a:t>10- مدیریت های ورزشی در مواقع حادثه باید از هرگونه دخالت در وظایف پلیس و سایر عوامل خودداری کنند.</a:t>
            </a:r>
          </a:p>
          <a:p>
            <a:pPr algn="just">
              <a:buNone/>
            </a:pPr>
            <a:r>
              <a:rPr lang="fa-IR" sz="2400" dirty="0" smtClean="0">
                <a:cs typeface="B Nazanin" pitchFamily="2" charset="-78"/>
              </a:rPr>
              <a:t>11- به جعل بلیط و مهر دقت داشته باشید، گاهیی ممکن است به خاطر جعل بلیط تعداد تماشاگران بیشتر از حد انتظار باشد که منجر به حادثه شود</a:t>
            </a:r>
          </a:p>
          <a:p>
            <a:pPr algn="just">
              <a:buNone/>
            </a:pPr>
            <a:r>
              <a:rPr lang="fa-IR" sz="2400" dirty="0" smtClean="0">
                <a:cs typeface="B Nazanin" pitchFamily="2" charset="-78"/>
              </a:rPr>
              <a:t>.</a:t>
            </a:r>
            <a:endParaRPr lang="en-US" sz="2400" dirty="0">
              <a:cs typeface="B Nazanin" pitchFamily="2" charset="-78"/>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5600" y="1219200"/>
            <a:ext cx="2973964" cy="923330"/>
          </a:xfrm>
          <a:prstGeom prst="rect">
            <a:avLst/>
          </a:prstGeom>
        </p:spPr>
        <p:txBody>
          <a:bodyPr wrap="square">
            <a:spAutoFit/>
          </a:bodyPr>
          <a:lstStyle/>
          <a:p>
            <a:pPr algn="ctr"/>
            <a:r>
              <a:rPr lang="ar-SA" sz="5400" dirty="0" smtClean="0">
                <a:solidFill>
                  <a:srgbClr val="FF0000"/>
                </a:solidFill>
                <a:effectLst/>
                <a:latin typeface="Calibri"/>
                <a:ea typeface="Calibri"/>
                <a:cs typeface="B Titr"/>
              </a:rPr>
              <a:t>بخش </a:t>
            </a:r>
            <a:r>
              <a:rPr lang="fa-IR" sz="5400" dirty="0" smtClean="0">
                <a:solidFill>
                  <a:srgbClr val="FF0000"/>
                </a:solidFill>
                <a:effectLst/>
                <a:latin typeface="Calibri"/>
                <a:ea typeface="Calibri"/>
                <a:cs typeface="B Titr"/>
              </a:rPr>
              <a:t>پنجم</a:t>
            </a:r>
            <a:r>
              <a:rPr lang="ar-SA" sz="5400" dirty="0" smtClean="0">
                <a:solidFill>
                  <a:srgbClr val="FF0000"/>
                </a:solidFill>
                <a:effectLst/>
                <a:latin typeface="Calibri"/>
                <a:ea typeface="Calibri"/>
                <a:cs typeface="B Titr"/>
              </a:rPr>
              <a:t> </a:t>
            </a:r>
            <a:endParaRPr lang="en-US" sz="5400" dirty="0">
              <a:solidFill>
                <a:srgbClr val="FF0000"/>
              </a:solidFill>
            </a:endParaRPr>
          </a:p>
        </p:txBody>
      </p:sp>
      <p:sp>
        <p:nvSpPr>
          <p:cNvPr id="3" name="Rectangle 2"/>
          <p:cNvSpPr/>
          <p:nvPr/>
        </p:nvSpPr>
        <p:spPr>
          <a:xfrm>
            <a:off x="420182" y="2743200"/>
            <a:ext cx="7924800" cy="2215991"/>
          </a:xfrm>
          <a:prstGeom prst="rect">
            <a:avLst/>
          </a:prstGeom>
        </p:spPr>
        <p:txBody>
          <a:bodyPr wrap="square">
            <a:spAutoFit/>
          </a:bodyPr>
          <a:lstStyle/>
          <a:p>
            <a:pPr lvl="0" algn="ctr" rtl="1">
              <a:lnSpc>
                <a:spcPct val="115000"/>
              </a:lnSpc>
              <a:spcAft>
                <a:spcPts val="1000"/>
              </a:spcAft>
            </a:pPr>
            <a:r>
              <a:rPr lang="ar-SA" sz="6000" dirty="0">
                <a:solidFill>
                  <a:srgbClr val="0070C0"/>
                </a:solidFill>
                <a:latin typeface="Calibri"/>
                <a:ea typeface="Calibri"/>
                <a:cs typeface="B Titr"/>
              </a:rPr>
              <a:t>مهمترین قوانین حقوق جزاء مرتبط با ورزش</a:t>
            </a:r>
            <a:endParaRPr lang="en-US" sz="4800" dirty="0">
              <a:solidFill>
                <a:srgbClr val="0070C0"/>
              </a:solidFill>
              <a:latin typeface="Calibri"/>
              <a:ea typeface="Calibri"/>
              <a:cs typeface="Arial"/>
            </a:endParaRPr>
          </a:p>
        </p:txBody>
      </p:sp>
    </p:spTree>
    <p:extLst>
      <p:ext uri="{BB962C8B-B14F-4D97-AF65-F5344CB8AC3E}">
        <p14:creationId xmlns:p14="http://schemas.microsoft.com/office/powerpoint/2010/main" xmlns="" val="123248331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838200"/>
            <a:ext cx="8153400" cy="5317353"/>
          </a:xfrm>
          <a:prstGeom prst="rect">
            <a:avLst/>
          </a:prstGeom>
        </p:spPr>
        <p:txBody>
          <a:bodyPr wrap="square">
            <a:spAutoFit/>
          </a:bodyPr>
          <a:lstStyle/>
          <a:p>
            <a:pPr algn="justLow" rtl="1">
              <a:lnSpc>
                <a:spcPct val="115000"/>
              </a:lnSpc>
              <a:spcAft>
                <a:spcPts val="1000"/>
              </a:spcAft>
            </a:pPr>
            <a:r>
              <a:rPr lang="ar-SA" sz="3200" dirty="0" smtClean="0">
                <a:solidFill>
                  <a:srgbClr val="FF0000"/>
                </a:solidFill>
                <a:effectLst/>
                <a:latin typeface="Calibri"/>
                <a:ea typeface="Calibri"/>
                <a:cs typeface="B Titr"/>
              </a:rPr>
              <a:t>جعل :</a:t>
            </a:r>
            <a:endParaRPr lang="en-US" sz="2800" dirty="0" smtClean="0">
              <a:solidFill>
                <a:srgbClr val="FF0000"/>
              </a:solidFill>
              <a:effectLst/>
              <a:latin typeface="Calibri"/>
              <a:ea typeface="Calibri"/>
              <a:cs typeface="Arial"/>
            </a:endParaRPr>
          </a:p>
          <a:p>
            <a:pPr algn="justLow" rtl="1">
              <a:lnSpc>
                <a:spcPct val="115000"/>
              </a:lnSpc>
              <a:spcAft>
                <a:spcPts val="1000"/>
              </a:spcAft>
            </a:pPr>
            <a:r>
              <a:rPr lang="ar-SA" sz="3200" dirty="0" smtClean="0">
                <a:effectLst/>
                <a:latin typeface="Calibri"/>
                <a:ea typeface="Calibri"/>
                <a:cs typeface="B Nazanin"/>
              </a:rPr>
              <a:t>ماده 537- عکسبرداری از کارت شناسایی، اوراق هویت شخصی و مدارک دولتی و عمومی و سایر مدارک مشابه در صورتی که موجب اشتباه با اصل شود باید ممهور به مهر یا علامتی باشد که نشان دهد آن مدارک رونوشت یا عکس می‌باشد، در غیر این صورت عمل فوق جعل محسوب می‌شود و تهیه‌کنندگان این گونه مدارک و استفاده‌کنندگان از آن‌ها به جای اصلی عالماً عامداً، علاوه بر جبران ‌خسارت به حبس از شش ماه تا دو سال و یا به سه تا دوازده میلیون ریال جزای نقدی محکوم خواهند شد</a:t>
            </a:r>
            <a:r>
              <a:rPr lang="en-US" sz="3200" dirty="0" smtClean="0">
                <a:effectLst/>
                <a:latin typeface="Calibri"/>
                <a:ea typeface="Calibri"/>
                <a:cs typeface="B Nazanin"/>
              </a:rPr>
              <a:t>.</a:t>
            </a:r>
            <a:endParaRPr lang="en-US" sz="2800" dirty="0">
              <a:effectLst/>
              <a:latin typeface="Calibri"/>
              <a:ea typeface="Calibri"/>
              <a:cs typeface="Arial"/>
            </a:endParaRPr>
          </a:p>
        </p:txBody>
      </p:sp>
    </p:spTree>
    <p:extLst>
      <p:ext uri="{BB962C8B-B14F-4D97-AF65-F5344CB8AC3E}">
        <p14:creationId xmlns:p14="http://schemas.microsoft.com/office/powerpoint/2010/main" xmlns="" val="389063279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1"/>
            <a:ext cx="8458200" cy="6051657"/>
          </a:xfrm>
          <a:prstGeom prst="rect">
            <a:avLst/>
          </a:prstGeom>
        </p:spPr>
        <p:txBody>
          <a:bodyPr wrap="square">
            <a:spAutoFit/>
          </a:bodyPr>
          <a:lstStyle/>
          <a:p>
            <a:pPr algn="justLow" rtl="1">
              <a:lnSpc>
                <a:spcPct val="115000"/>
              </a:lnSpc>
              <a:spcAft>
                <a:spcPts val="1000"/>
              </a:spcAft>
            </a:pPr>
            <a:r>
              <a:rPr lang="ar-SA" sz="2700" b="1" dirty="0" smtClean="0">
                <a:solidFill>
                  <a:srgbClr val="FFFF00"/>
                </a:solidFill>
                <a:effectLst/>
                <a:latin typeface="Calibri"/>
                <a:ea typeface="Calibri"/>
                <a:cs typeface="B Nazanin" panose="00000400000000000000" pitchFamily="2" charset="-78"/>
              </a:rPr>
              <a:t>تجاهر</a:t>
            </a:r>
            <a:r>
              <a:rPr lang="fa-IR" sz="2700" b="1" dirty="0" smtClean="0">
                <a:solidFill>
                  <a:srgbClr val="FFFF00"/>
                </a:solidFill>
                <a:latin typeface="Calibri"/>
                <a:ea typeface="Calibri"/>
                <a:cs typeface="B Nazanin" panose="00000400000000000000" pitchFamily="2" charset="-78"/>
              </a:rPr>
              <a:t>(آشکار نمودن)</a:t>
            </a:r>
            <a:r>
              <a:rPr lang="ar-SA" sz="2700" b="1" dirty="0" smtClean="0">
                <a:solidFill>
                  <a:srgbClr val="FFFF00"/>
                </a:solidFill>
                <a:effectLst/>
                <a:latin typeface="Calibri"/>
                <a:ea typeface="Calibri"/>
                <a:cs typeface="B Nazanin" panose="00000400000000000000" pitchFamily="2" charset="-78"/>
              </a:rPr>
              <a:t> به استعمال مشروبات الكلي وقماربازي و ولگردي</a:t>
            </a:r>
            <a:endParaRPr lang="en-US" sz="2700" b="1" dirty="0" smtClean="0">
              <a:solidFill>
                <a:srgbClr val="FFFF00"/>
              </a:solidFill>
              <a:effectLst/>
              <a:latin typeface="Calibri"/>
              <a:ea typeface="Calibri"/>
              <a:cs typeface="B Nazanin" panose="00000400000000000000" pitchFamily="2" charset="-78"/>
            </a:endParaRPr>
          </a:p>
          <a:p>
            <a:pPr algn="justLow" rtl="1">
              <a:lnSpc>
                <a:spcPct val="115000"/>
              </a:lnSpc>
              <a:spcAft>
                <a:spcPts val="1000"/>
              </a:spcAft>
            </a:pPr>
            <a:r>
              <a:rPr lang="ar-SA" sz="3200" dirty="0" smtClean="0">
                <a:effectLst/>
                <a:latin typeface="Calibri"/>
                <a:ea typeface="Calibri"/>
                <a:cs typeface="B Nazanin"/>
              </a:rPr>
              <a:t>ماده 701 - هركس متجاهرا" و به نحو علن دراماكن ومعابر ومجامع عمومي مشروبات الكلي استعمال نمايد ، علاوه بر اجراي حد شرعي شرب خمر به دو تا شش ماه </a:t>
            </a:r>
            <a:r>
              <a:rPr lang="ar-SA" sz="3200" u="none" strike="noStrike" dirty="0" smtClean="0">
                <a:solidFill>
                  <a:srgbClr val="0000FF"/>
                </a:solidFill>
                <a:effectLst/>
                <a:latin typeface="Calibri"/>
                <a:ea typeface="Calibri"/>
                <a:cs typeface="B Nazanin"/>
                <a:hlinkClick r:id="rId2" tooltip="حبس"/>
              </a:rPr>
              <a:t>حبس</a:t>
            </a:r>
            <a:r>
              <a:rPr lang="en-US" sz="3200" dirty="0" smtClean="0">
                <a:effectLst/>
                <a:latin typeface="Calibri"/>
                <a:ea typeface="Calibri"/>
                <a:cs typeface="B Nazanin"/>
              </a:rPr>
              <a:t> </a:t>
            </a:r>
            <a:r>
              <a:rPr lang="ar-SA" sz="3200" dirty="0" smtClean="0">
                <a:effectLst/>
                <a:latin typeface="Calibri"/>
                <a:ea typeface="Calibri"/>
                <a:cs typeface="B Nazanin"/>
              </a:rPr>
              <a:t>تعزيري محكوم مي شود</a:t>
            </a:r>
            <a:r>
              <a:rPr lang="en-US" sz="3200" dirty="0" smtClean="0">
                <a:effectLst/>
                <a:latin typeface="Calibri"/>
                <a:ea typeface="Calibri"/>
                <a:cs typeface="B Nazanin"/>
              </a:rPr>
              <a:t> .</a:t>
            </a:r>
            <a:endParaRPr lang="en-US" sz="2800" dirty="0" smtClean="0">
              <a:effectLst/>
              <a:latin typeface="Calibri"/>
              <a:ea typeface="Calibri"/>
              <a:cs typeface="Arial"/>
            </a:endParaRPr>
          </a:p>
          <a:p>
            <a:pPr algn="justLow" rtl="1">
              <a:lnSpc>
                <a:spcPct val="115000"/>
              </a:lnSpc>
              <a:spcAft>
                <a:spcPts val="1000"/>
              </a:spcAft>
            </a:pPr>
            <a:r>
              <a:rPr lang="ar-SA" sz="3200" dirty="0" smtClean="0">
                <a:effectLst/>
                <a:latin typeface="Calibri"/>
                <a:ea typeface="Calibri"/>
                <a:cs typeface="B Nazanin"/>
              </a:rPr>
              <a:t>ماده 705 - قماربازي باهروسيله اي ممنوع و مرتكبين آن به يك تا شش ماه </a:t>
            </a:r>
            <a:r>
              <a:rPr lang="ar-SA" sz="3200" u="none" strike="noStrike" dirty="0" smtClean="0">
                <a:solidFill>
                  <a:srgbClr val="0000FF"/>
                </a:solidFill>
                <a:effectLst/>
                <a:latin typeface="Calibri"/>
                <a:ea typeface="Calibri"/>
                <a:cs typeface="B Nazanin"/>
                <a:hlinkClick r:id="rId2" tooltip="حبس"/>
              </a:rPr>
              <a:t>حبس</a:t>
            </a:r>
            <a:r>
              <a:rPr lang="en-US" sz="3200" dirty="0" smtClean="0">
                <a:effectLst/>
                <a:latin typeface="Calibri"/>
                <a:ea typeface="Calibri"/>
                <a:cs typeface="B Nazanin"/>
              </a:rPr>
              <a:t> </a:t>
            </a:r>
            <a:r>
              <a:rPr lang="ar-SA" sz="3200" dirty="0" smtClean="0">
                <a:effectLst/>
                <a:latin typeface="Calibri"/>
                <a:ea typeface="Calibri"/>
                <a:cs typeface="B Nazanin"/>
              </a:rPr>
              <a:t>و يا تا ( 74 ) ضربه شلاق محكوم مي شوند ودر صورت تجاهر به قماربازي به هر دو مجازات محكوم مي گردند</a:t>
            </a:r>
            <a:r>
              <a:rPr lang="en-US" sz="3200" dirty="0" smtClean="0">
                <a:effectLst/>
                <a:latin typeface="Calibri"/>
                <a:ea typeface="Calibri"/>
                <a:cs typeface="B Nazanin"/>
              </a:rPr>
              <a:t> .</a:t>
            </a:r>
            <a:endParaRPr lang="en-US" sz="2800" dirty="0" smtClean="0">
              <a:effectLst/>
              <a:latin typeface="Calibri"/>
              <a:ea typeface="Calibri"/>
              <a:cs typeface="Arial"/>
            </a:endParaRPr>
          </a:p>
          <a:p>
            <a:pPr algn="justLow" rtl="1">
              <a:lnSpc>
                <a:spcPct val="115000"/>
              </a:lnSpc>
              <a:spcAft>
                <a:spcPts val="1000"/>
              </a:spcAft>
            </a:pPr>
            <a:r>
              <a:rPr lang="ar-SA" sz="3200" dirty="0" smtClean="0">
                <a:effectLst/>
                <a:latin typeface="Calibri"/>
                <a:ea typeface="Calibri"/>
                <a:cs typeface="B Nazanin"/>
              </a:rPr>
              <a:t>ماده 706 - هركس آلات و وسايل مخصوص به قماربازي را بخرد ياحمل يا </a:t>
            </a:r>
            <a:r>
              <a:rPr lang="ar-SA" sz="3200" u="none" strike="noStrike" dirty="0" smtClean="0">
                <a:solidFill>
                  <a:srgbClr val="0000FF"/>
                </a:solidFill>
                <a:effectLst/>
                <a:latin typeface="Calibri"/>
                <a:ea typeface="Calibri"/>
                <a:cs typeface="B Nazanin"/>
                <a:hlinkClick r:id="rId3" tooltip="نگهداري "/>
              </a:rPr>
              <a:t>نگهداري </a:t>
            </a:r>
            <a:r>
              <a:rPr lang="ar-SA" sz="3200" dirty="0" smtClean="0">
                <a:effectLst/>
                <a:latin typeface="Calibri"/>
                <a:ea typeface="Calibri"/>
                <a:cs typeface="B Nazanin"/>
              </a:rPr>
              <a:t>كند به يك تا سه ماه </a:t>
            </a:r>
            <a:r>
              <a:rPr lang="ar-SA" sz="3200" u="none" strike="noStrike" dirty="0" smtClean="0">
                <a:solidFill>
                  <a:srgbClr val="0000FF"/>
                </a:solidFill>
                <a:effectLst/>
                <a:latin typeface="Calibri"/>
                <a:ea typeface="Calibri"/>
                <a:cs typeface="B Nazanin"/>
                <a:hlinkClick r:id="rId2" tooltip="حبس"/>
              </a:rPr>
              <a:t>حبس</a:t>
            </a:r>
            <a:r>
              <a:rPr lang="en-US" sz="3200" dirty="0" smtClean="0">
                <a:effectLst/>
                <a:latin typeface="Calibri"/>
                <a:ea typeface="Calibri"/>
                <a:cs typeface="B Nazanin"/>
              </a:rPr>
              <a:t> </a:t>
            </a:r>
            <a:r>
              <a:rPr lang="ar-SA" sz="3200" dirty="0" smtClean="0">
                <a:effectLst/>
                <a:latin typeface="Calibri"/>
                <a:ea typeface="Calibri"/>
                <a:cs typeface="B Nazanin"/>
              </a:rPr>
              <a:t>يا تا پانصد هزار تايك ميليون و پانصد هزار ريال جزاي نقدي محكوم مي شود</a:t>
            </a:r>
            <a:r>
              <a:rPr lang="en-US" sz="3200" dirty="0" smtClean="0">
                <a:effectLst/>
                <a:latin typeface="Calibri"/>
                <a:ea typeface="Calibri"/>
                <a:cs typeface="B Nazanin"/>
              </a:rPr>
              <a:t> .</a:t>
            </a:r>
            <a:endParaRPr lang="en-US" sz="2800" dirty="0">
              <a:effectLst/>
              <a:latin typeface="Calibri"/>
              <a:ea typeface="Calibri"/>
              <a:cs typeface="Arial"/>
            </a:endParaRPr>
          </a:p>
        </p:txBody>
      </p:sp>
    </p:spTree>
    <p:extLst>
      <p:ext uri="{BB962C8B-B14F-4D97-AF65-F5344CB8AC3E}">
        <p14:creationId xmlns:p14="http://schemas.microsoft.com/office/powerpoint/2010/main" xmlns="" val="131935085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534400" cy="6056017"/>
          </a:xfrm>
          <a:prstGeom prst="rect">
            <a:avLst/>
          </a:prstGeom>
        </p:spPr>
        <p:txBody>
          <a:bodyPr wrap="square">
            <a:spAutoFit/>
          </a:bodyPr>
          <a:lstStyle/>
          <a:p>
            <a:pPr algn="justLow" rtl="1">
              <a:lnSpc>
                <a:spcPct val="115000"/>
              </a:lnSpc>
              <a:spcAft>
                <a:spcPts val="1000"/>
              </a:spcAft>
            </a:pPr>
            <a:r>
              <a:rPr lang="ar-SA" sz="2000" b="1" dirty="0" smtClean="0">
                <a:solidFill>
                  <a:srgbClr val="FFFF00"/>
                </a:solidFill>
                <a:effectLst/>
                <a:latin typeface="Calibri"/>
                <a:ea typeface="Calibri"/>
                <a:cs typeface="B Nazanin" panose="00000400000000000000" pitchFamily="2" charset="-78"/>
              </a:rPr>
              <a:t>قوانین افتراء و توهين و هتك حرمت</a:t>
            </a:r>
            <a:endParaRPr lang="en-US" sz="2000" b="1" dirty="0" smtClean="0">
              <a:solidFill>
                <a:srgbClr val="FFFF00"/>
              </a:solidFill>
              <a:effectLst/>
              <a:latin typeface="Calibri"/>
              <a:ea typeface="Calibri"/>
              <a:cs typeface="B Nazanin" panose="00000400000000000000" pitchFamily="2" charset="-78"/>
            </a:endParaRPr>
          </a:p>
          <a:p>
            <a:pPr algn="justLow" rtl="1">
              <a:lnSpc>
                <a:spcPct val="115000"/>
              </a:lnSpc>
              <a:spcAft>
                <a:spcPts val="1000"/>
              </a:spcAft>
            </a:pPr>
            <a:r>
              <a:rPr lang="ar-SA" b="1" dirty="0" smtClean="0">
                <a:effectLst/>
                <a:latin typeface="Calibri"/>
                <a:ea typeface="Calibri"/>
                <a:cs typeface="B Nazanin"/>
              </a:rPr>
              <a:t>ماده 697 - هركس به وسيله اوراق چاپي يا خطي يا به وسيله درج در روزنامه و جرائد يا نطق در مجامع يا به هر وسيله ديگر به كسي امري را صريحا" نسبت دهد يا آنها را منتشر نمايد كه مطابق قانون آن امر جرم محسوب مي شود و نتواند صحت آن اسناد را ثابت نمايد جز در مواردي كه موجب حد است به يك ماه تايك سال </a:t>
            </a:r>
            <a:r>
              <a:rPr lang="ar-SA" b="1" u="none" strike="noStrike" dirty="0" smtClean="0">
                <a:solidFill>
                  <a:srgbClr val="0000FF"/>
                </a:solidFill>
                <a:effectLst/>
                <a:latin typeface="Calibri"/>
                <a:ea typeface="Calibri"/>
                <a:cs typeface="B Nazanin"/>
                <a:hlinkClick r:id="rId2" tooltip="حبس"/>
              </a:rPr>
              <a:t>حبس</a:t>
            </a:r>
            <a:r>
              <a:rPr lang="en-US" b="1" dirty="0" smtClean="0">
                <a:effectLst/>
                <a:latin typeface="Calibri"/>
                <a:ea typeface="Calibri"/>
                <a:cs typeface="B Nazanin"/>
              </a:rPr>
              <a:t> </a:t>
            </a:r>
            <a:r>
              <a:rPr lang="ar-SA" b="1" dirty="0" smtClean="0">
                <a:effectLst/>
                <a:latin typeface="Calibri"/>
                <a:ea typeface="Calibri"/>
                <a:cs typeface="B Nazanin"/>
              </a:rPr>
              <a:t>وتا ( 74 ) ضربه شلاق يا يكي از آنها حسب مورد محكوم خواهد شد</a:t>
            </a:r>
            <a:r>
              <a:rPr lang="en-US" b="1" dirty="0" smtClean="0">
                <a:effectLst/>
                <a:latin typeface="Calibri"/>
                <a:ea typeface="Calibri"/>
                <a:cs typeface="B Nazanin"/>
              </a:rPr>
              <a:t> .</a:t>
            </a:r>
            <a:endParaRPr lang="en-US" sz="1600" b="1" dirty="0" smtClean="0">
              <a:effectLst/>
              <a:latin typeface="Calibri"/>
              <a:ea typeface="Calibri"/>
              <a:cs typeface="Arial"/>
            </a:endParaRPr>
          </a:p>
          <a:p>
            <a:pPr algn="justLow" rtl="1">
              <a:lnSpc>
                <a:spcPct val="115000"/>
              </a:lnSpc>
              <a:spcAft>
                <a:spcPts val="1000"/>
              </a:spcAft>
            </a:pPr>
            <a:r>
              <a:rPr lang="ar-SA" b="1" dirty="0" smtClean="0">
                <a:effectLst/>
                <a:latin typeface="Calibri"/>
                <a:ea typeface="Calibri"/>
                <a:cs typeface="B Nazanin"/>
              </a:rPr>
              <a:t>ماده 698 - هركس به قصد </a:t>
            </a:r>
            <a:r>
              <a:rPr lang="fa-IR" b="1" dirty="0" smtClean="0">
                <a:latin typeface="Calibri"/>
                <a:ea typeface="Calibri"/>
                <a:cs typeface="B Nazanin"/>
              </a:rPr>
              <a:t>ضرر رساندن </a:t>
            </a:r>
            <a:r>
              <a:rPr lang="ar-SA" b="1" dirty="0" smtClean="0">
                <a:effectLst/>
                <a:latin typeface="Calibri"/>
                <a:ea typeface="Calibri"/>
                <a:cs typeface="B Nazanin"/>
              </a:rPr>
              <a:t>به غير يا تشويش اذهان عمومي يا مقامات رسمي به وسيله نامه يا شكواييه يا مراسلات يا عرايض يا گزارش يا توزيع هرگونه اوراق چاپي يا خطي با امضاء يا بدون امضاء اكاذيبي را اظهار نمايد يا با همان مقاصد اعمالي را بر خلاف حقيقت راسا" يا به عنوان نقل قول به </a:t>
            </a:r>
            <a:r>
              <a:rPr lang="ar-SA" b="1" u="none" strike="noStrike" dirty="0" smtClean="0">
                <a:solidFill>
                  <a:srgbClr val="0000FF"/>
                </a:solidFill>
                <a:effectLst/>
                <a:latin typeface="Calibri"/>
                <a:ea typeface="Calibri"/>
                <a:cs typeface="B Nazanin"/>
                <a:hlinkClick r:id="rId3" tooltip="شخص "/>
              </a:rPr>
              <a:t>شخص </a:t>
            </a:r>
            <a:r>
              <a:rPr lang="ar-SA" b="1" dirty="0" smtClean="0">
                <a:effectLst/>
                <a:latin typeface="Calibri"/>
                <a:ea typeface="Calibri"/>
                <a:cs typeface="B Nazanin"/>
              </a:rPr>
              <a:t>حقيقي يا حقوقي يا مقامات رسمي تصريحا" يا تلويحا" نسبت دهد علاوه بر اعاده حيثيت در صورت امكان ، بايد به </a:t>
            </a:r>
            <a:r>
              <a:rPr lang="ar-SA" b="1" u="none" strike="noStrike" dirty="0" smtClean="0">
                <a:solidFill>
                  <a:srgbClr val="0000FF"/>
                </a:solidFill>
                <a:effectLst/>
                <a:latin typeface="Calibri"/>
                <a:ea typeface="Calibri"/>
                <a:cs typeface="B Nazanin"/>
                <a:hlinkClick r:id="rId2" tooltip="حبس"/>
              </a:rPr>
              <a:t>حبس</a:t>
            </a:r>
            <a:r>
              <a:rPr lang="en-US" b="1" dirty="0" smtClean="0">
                <a:effectLst/>
                <a:latin typeface="Calibri"/>
                <a:ea typeface="Calibri"/>
                <a:cs typeface="B Nazanin"/>
              </a:rPr>
              <a:t> </a:t>
            </a:r>
            <a:r>
              <a:rPr lang="ar-SA" b="1" dirty="0" smtClean="0">
                <a:effectLst/>
                <a:latin typeface="Calibri"/>
                <a:ea typeface="Calibri"/>
                <a:cs typeface="B Nazanin"/>
              </a:rPr>
              <a:t>از دوماه تادو سال و يا شلاق تا ( 74 ) ضربه محكوم شود</a:t>
            </a:r>
            <a:r>
              <a:rPr lang="en-US" b="1" dirty="0" smtClean="0">
                <a:effectLst/>
                <a:latin typeface="Calibri"/>
                <a:ea typeface="Calibri"/>
                <a:cs typeface="B Nazanin"/>
              </a:rPr>
              <a:t> .</a:t>
            </a:r>
            <a:endParaRPr lang="en-US" sz="1600" b="1" dirty="0" smtClean="0">
              <a:effectLst/>
              <a:latin typeface="Calibri"/>
              <a:ea typeface="Calibri"/>
              <a:cs typeface="Arial"/>
            </a:endParaRPr>
          </a:p>
          <a:p>
            <a:pPr algn="justLow" rtl="1">
              <a:lnSpc>
                <a:spcPct val="115000"/>
              </a:lnSpc>
              <a:spcAft>
                <a:spcPts val="1000"/>
              </a:spcAft>
            </a:pPr>
            <a:r>
              <a:rPr lang="ar-SA" b="1" dirty="0" smtClean="0">
                <a:effectLst/>
                <a:latin typeface="Calibri"/>
                <a:ea typeface="Calibri"/>
                <a:cs typeface="B Nazanin"/>
              </a:rPr>
              <a:t>ماده 699 - هركس عالما" عامدا" به قصد متهم نمودن ديگري آلات و ادوات جرم يا اشيايي را كه يافت شدن آن در تصرف يك نفر موجب اتهام او مي گردد بدون اطلاع آن </a:t>
            </a:r>
            <a:r>
              <a:rPr lang="ar-SA" b="1" u="none" strike="noStrike" dirty="0" smtClean="0">
                <a:solidFill>
                  <a:srgbClr val="0000FF"/>
                </a:solidFill>
                <a:effectLst/>
                <a:latin typeface="Calibri"/>
                <a:ea typeface="Calibri"/>
                <a:cs typeface="B Nazanin"/>
                <a:hlinkClick r:id="rId3" tooltip="شخص "/>
              </a:rPr>
              <a:t>شخص </a:t>
            </a:r>
            <a:r>
              <a:rPr lang="ar-SA" b="1" dirty="0" smtClean="0">
                <a:effectLst/>
                <a:latin typeface="Calibri"/>
                <a:ea typeface="Calibri"/>
                <a:cs typeface="B Nazanin"/>
              </a:rPr>
              <a:t>در منزل يا محل كسب ياجيب يا اشيايي كه متعلق به اوست بگذارد يا مخفي كند يا به نحوي متعلق به اوقلمداد نمايد و در اثر اين عمل </a:t>
            </a:r>
            <a:r>
              <a:rPr lang="ar-SA" b="1" u="none" strike="noStrike" dirty="0" smtClean="0">
                <a:solidFill>
                  <a:srgbClr val="0000FF"/>
                </a:solidFill>
                <a:effectLst/>
                <a:latin typeface="Calibri"/>
                <a:ea typeface="Calibri"/>
                <a:cs typeface="B Nazanin"/>
                <a:hlinkClick r:id="rId3" tooltip="شخص "/>
              </a:rPr>
              <a:t>شخص </a:t>
            </a:r>
            <a:r>
              <a:rPr lang="ar-SA" b="1" dirty="0" smtClean="0">
                <a:effectLst/>
                <a:latin typeface="Calibri"/>
                <a:ea typeface="Calibri"/>
                <a:cs typeface="B Nazanin"/>
              </a:rPr>
              <a:t>مزبور تعقيب گردد ، پس از صدور قرار منع تعقيب و يا اعلام برائت قطعي آن </a:t>
            </a:r>
            <a:r>
              <a:rPr lang="ar-SA" b="1" u="none" strike="noStrike" dirty="0" smtClean="0">
                <a:solidFill>
                  <a:srgbClr val="0000FF"/>
                </a:solidFill>
                <a:effectLst/>
                <a:latin typeface="Calibri"/>
                <a:ea typeface="Calibri"/>
                <a:cs typeface="B Nazanin"/>
                <a:hlinkClick r:id="rId3" tooltip="شخص "/>
              </a:rPr>
              <a:t>شخص </a:t>
            </a:r>
            <a:r>
              <a:rPr lang="ar-SA" b="1" dirty="0" smtClean="0">
                <a:effectLst/>
                <a:latin typeface="Calibri"/>
                <a:ea typeface="Calibri"/>
                <a:cs typeface="B Nazanin"/>
              </a:rPr>
              <a:t>، مرتكب به </a:t>
            </a:r>
            <a:r>
              <a:rPr lang="ar-SA" b="1" u="none" strike="noStrike" dirty="0" smtClean="0">
                <a:solidFill>
                  <a:srgbClr val="0000FF"/>
                </a:solidFill>
                <a:effectLst/>
                <a:latin typeface="Calibri"/>
                <a:ea typeface="Calibri"/>
                <a:cs typeface="B Nazanin"/>
                <a:hlinkClick r:id="rId2" tooltip="حبس"/>
              </a:rPr>
              <a:t>حبس</a:t>
            </a:r>
            <a:r>
              <a:rPr lang="en-US" b="1" dirty="0" smtClean="0">
                <a:effectLst/>
                <a:latin typeface="Calibri"/>
                <a:ea typeface="Calibri"/>
                <a:cs typeface="B Nazanin"/>
              </a:rPr>
              <a:t> </a:t>
            </a:r>
            <a:r>
              <a:rPr lang="ar-SA" b="1" dirty="0" smtClean="0">
                <a:effectLst/>
                <a:latin typeface="Calibri"/>
                <a:ea typeface="Calibri"/>
                <a:cs typeface="B Nazanin"/>
              </a:rPr>
              <a:t>از شش ماه تا سه سال و يا تا ( 74 ) ضربه شلاق محكوم مي شود</a:t>
            </a:r>
            <a:r>
              <a:rPr lang="en-US" b="1" dirty="0" smtClean="0">
                <a:effectLst/>
                <a:latin typeface="Calibri"/>
                <a:ea typeface="Calibri"/>
                <a:cs typeface="B Nazanin"/>
              </a:rPr>
              <a:t> .</a:t>
            </a:r>
            <a:endParaRPr lang="en-US" sz="1600" b="1" dirty="0" smtClean="0">
              <a:effectLst/>
              <a:latin typeface="Calibri"/>
              <a:ea typeface="Calibri"/>
              <a:cs typeface="Arial"/>
            </a:endParaRPr>
          </a:p>
          <a:p>
            <a:pPr algn="justLow" rtl="1">
              <a:lnSpc>
                <a:spcPct val="115000"/>
              </a:lnSpc>
              <a:spcAft>
                <a:spcPts val="1000"/>
              </a:spcAft>
            </a:pPr>
            <a:r>
              <a:rPr lang="ar-SA" b="1" dirty="0" smtClean="0">
                <a:effectLst/>
                <a:latin typeface="Calibri"/>
                <a:ea typeface="Calibri"/>
                <a:cs typeface="B Nazanin"/>
              </a:rPr>
              <a:t>ماده 700 - هركس با نظم يا نثر يا به صورت كتبي يا شفاهي كسي را هجو كند و يا هجويه را منتشر مايد به </a:t>
            </a:r>
            <a:r>
              <a:rPr lang="ar-SA" b="1" u="none" strike="noStrike" dirty="0" smtClean="0">
                <a:solidFill>
                  <a:srgbClr val="0000FF"/>
                </a:solidFill>
                <a:effectLst/>
                <a:latin typeface="Calibri"/>
                <a:ea typeface="Calibri"/>
                <a:cs typeface="B Nazanin"/>
                <a:hlinkClick r:id="rId2" tooltip="حبس"/>
              </a:rPr>
              <a:t>حبس</a:t>
            </a:r>
            <a:r>
              <a:rPr lang="en-US" b="1" dirty="0" smtClean="0">
                <a:effectLst/>
                <a:latin typeface="Calibri"/>
                <a:ea typeface="Calibri"/>
                <a:cs typeface="B Nazanin"/>
              </a:rPr>
              <a:t> </a:t>
            </a:r>
            <a:r>
              <a:rPr lang="ar-SA" b="1" dirty="0" smtClean="0">
                <a:effectLst/>
                <a:latin typeface="Calibri"/>
                <a:ea typeface="Calibri"/>
                <a:cs typeface="B Nazanin"/>
              </a:rPr>
              <a:t>از يك تا شش ماه محكوم مي شود</a:t>
            </a:r>
            <a:r>
              <a:rPr lang="en-US" b="1" dirty="0" smtClean="0">
                <a:effectLst/>
                <a:latin typeface="Calibri"/>
                <a:ea typeface="Calibri"/>
                <a:cs typeface="B Nazanin"/>
              </a:rPr>
              <a:t> </a:t>
            </a:r>
            <a:r>
              <a:rPr lang="en-US" dirty="0" smtClean="0">
                <a:effectLst/>
                <a:latin typeface="Calibri"/>
                <a:ea typeface="Calibri"/>
                <a:cs typeface="B Nazanin"/>
              </a:rPr>
              <a:t>.</a:t>
            </a:r>
            <a:endParaRPr lang="en-US" sz="1600" dirty="0">
              <a:effectLst/>
              <a:latin typeface="Calibri"/>
              <a:ea typeface="Calibri"/>
              <a:cs typeface="Arial"/>
            </a:endParaRPr>
          </a:p>
        </p:txBody>
      </p:sp>
    </p:spTree>
    <p:extLst>
      <p:ext uri="{BB962C8B-B14F-4D97-AF65-F5344CB8AC3E}">
        <p14:creationId xmlns:p14="http://schemas.microsoft.com/office/powerpoint/2010/main" xmlns="" val="778935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1"/>
            <a:ext cx="8229600" cy="6255046"/>
          </a:xfrm>
          <a:prstGeom prst="rect">
            <a:avLst/>
          </a:prstGeom>
          <a:ln>
            <a:solidFill>
              <a:srgbClr val="FFFF00"/>
            </a:solidFill>
          </a:ln>
        </p:spPr>
        <p:txBody>
          <a:bodyPr wrap="square">
            <a:spAutoFit/>
          </a:bodyPr>
          <a:lstStyle/>
          <a:p>
            <a:pPr algn="justLow" rtl="1">
              <a:lnSpc>
                <a:spcPct val="115000"/>
              </a:lnSpc>
              <a:spcAft>
                <a:spcPts val="1000"/>
              </a:spcAft>
            </a:pPr>
            <a:r>
              <a:rPr lang="fa-IR" sz="2800" dirty="0" smtClean="0">
                <a:solidFill>
                  <a:srgbClr val="FFFF00"/>
                </a:solidFill>
                <a:effectLst/>
                <a:latin typeface="Calibri"/>
                <a:ea typeface="Calibri"/>
                <a:cs typeface="B Nazanin" pitchFamily="2" charset="-78"/>
              </a:rPr>
              <a:t>مراحل ایجاد قانون عادی</a:t>
            </a:r>
            <a:r>
              <a:rPr lang="fa-IR" sz="2800" dirty="0" smtClean="0">
                <a:effectLst/>
                <a:latin typeface="Calibri"/>
                <a:ea typeface="Calibri"/>
                <a:cs typeface="B Nazanin" pitchFamily="2" charset="-78"/>
              </a:rPr>
              <a:t>: مصوبات مجلس         تایید توسط شورای نگهبان          برگشت به مجلس          امضاء توسط ریس جمهور   </a:t>
            </a:r>
          </a:p>
          <a:p>
            <a:pPr algn="justLow" rtl="1">
              <a:lnSpc>
                <a:spcPct val="115000"/>
              </a:lnSpc>
              <a:spcAft>
                <a:spcPts val="1000"/>
              </a:spcAft>
            </a:pPr>
            <a:r>
              <a:rPr lang="fa-IR" sz="2800" dirty="0" smtClean="0">
                <a:latin typeface="Calibri"/>
                <a:ea typeface="Calibri"/>
                <a:cs typeface="B Nazanin" pitchFamily="2" charset="-78"/>
              </a:rPr>
              <a:t>انتشار در رزونامه های کثیرالانتشار         لازم الاجرا بودن بعد از 15 روز</a:t>
            </a:r>
            <a:r>
              <a:rPr lang="fa-IR" sz="2800" dirty="0" smtClean="0">
                <a:effectLst/>
                <a:latin typeface="Calibri"/>
                <a:ea typeface="Calibri"/>
                <a:cs typeface="B Nazanin" pitchFamily="2" charset="-78"/>
              </a:rPr>
              <a:t>  </a:t>
            </a:r>
          </a:p>
          <a:p>
            <a:pPr algn="justLow" rtl="1">
              <a:lnSpc>
                <a:spcPct val="115000"/>
              </a:lnSpc>
              <a:spcAft>
                <a:spcPts val="1000"/>
              </a:spcAft>
            </a:pPr>
            <a:endParaRPr lang="fa-IR" sz="2800" dirty="0" smtClean="0">
              <a:latin typeface="Calibri"/>
              <a:ea typeface="Calibri"/>
              <a:cs typeface="B Nazanin" pitchFamily="2" charset="-78"/>
            </a:endParaRPr>
          </a:p>
          <a:p>
            <a:pPr algn="r" rtl="1">
              <a:lnSpc>
                <a:spcPct val="115000"/>
              </a:lnSpc>
              <a:spcAft>
                <a:spcPts val="1000"/>
              </a:spcAft>
            </a:pPr>
            <a:r>
              <a:rPr lang="fa-IR" sz="2800" dirty="0" smtClean="0">
                <a:effectLst/>
                <a:latin typeface="Calibri"/>
                <a:ea typeface="Calibri"/>
                <a:cs typeface="B Nazanin" pitchFamily="2" charset="-78"/>
              </a:rPr>
              <a:t>همیشه اثر قانون </a:t>
            </a:r>
            <a:r>
              <a:rPr lang="fa-IR" sz="2800" dirty="0" smtClean="0">
                <a:solidFill>
                  <a:srgbClr val="FFFF00"/>
                </a:solidFill>
                <a:effectLst/>
                <a:latin typeface="Calibri"/>
                <a:ea typeface="Calibri"/>
                <a:cs typeface="B Nazanin" pitchFamily="2" charset="-78"/>
              </a:rPr>
              <a:t>نسبت به آینده </a:t>
            </a:r>
            <a:r>
              <a:rPr lang="fa-IR" sz="2800" dirty="0" smtClean="0">
                <a:effectLst/>
                <a:latin typeface="Calibri"/>
                <a:ea typeface="Calibri"/>
                <a:cs typeface="B Nazanin" pitchFamily="2" charset="-78"/>
              </a:rPr>
              <a:t>است مگر اینکه در خود قانون این موضوع مطرح شده باشد</a:t>
            </a:r>
          </a:p>
          <a:p>
            <a:pPr algn="r" rtl="1">
              <a:lnSpc>
                <a:spcPct val="115000"/>
              </a:lnSpc>
              <a:spcAft>
                <a:spcPts val="1000"/>
              </a:spcAft>
            </a:pPr>
            <a:r>
              <a:rPr lang="fa-IR" sz="2800" b="1" dirty="0" smtClean="0">
                <a:solidFill>
                  <a:srgbClr val="FF0000"/>
                </a:solidFill>
                <a:latin typeface="Calibri"/>
                <a:ea typeface="Calibri"/>
                <a:cs typeface="B Nazanin" pitchFamily="2" charset="-78"/>
              </a:rPr>
              <a:t>بخشنامه، تصویب نامه و آیین نامه: </a:t>
            </a:r>
            <a:r>
              <a:rPr lang="fa-IR" sz="2800" dirty="0" smtClean="0">
                <a:latin typeface="Calibri"/>
                <a:ea typeface="Calibri"/>
                <a:cs typeface="B Nazanin" pitchFamily="2" charset="-78"/>
              </a:rPr>
              <a:t>مقرراتی که </a:t>
            </a:r>
            <a:r>
              <a:rPr lang="fa-IR" sz="2800" dirty="0" smtClean="0">
                <a:solidFill>
                  <a:srgbClr val="FFFF00"/>
                </a:solidFill>
                <a:latin typeface="Calibri"/>
                <a:ea typeface="Calibri"/>
                <a:cs typeface="B Nazanin" pitchFamily="2" charset="-78"/>
              </a:rPr>
              <a:t>توسط قوه مجریه </a:t>
            </a:r>
            <a:r>
              <a:rPr lang="fa-IR" sz="2800" dirty="0" smtClean="0">
                <a:latin typeface="Calibri"/>
                <a:ea typeface="Calibri"/>
                <a:cs typeface="B Nazanin" pitchFamily="2" charset="-78"/>
              </a:rPr>
              <a:t>ایجاد می شود</a:t>
            </a:r>
            <a:r>
              <a:rPr lang="fa-IR" sz="2800" dirty="0" smtClean="0">
                <a:effectLst/>
                <a:latin typeface="Calibri"/>
                <a:ea typeface="Calibri"/>
                <a:cs typeface="B Nazanin" pitchFamily="2" charset="-78"/>
              </a:rPr>
              <a:t> و نباید خلاف قوانین جامعه باشد و لازم است به اطلاع </a:t>
            </a:r>
            <a:r>
              <a:rPr lang="fa-IR" sz="2800" dirty="0" smtClean="0">
                <a:solidFill>
                  <a:srgbClr val="FFFF00"/>
                </a:solidFill>
                <a:effectLst/>
                <a:latin typeface="Calibri"/>
                <a:ea typeface="Calibri"/>
                <a:cs typeface="B Nazanin" pitchFamily="2" charset="-78"/>
              </a:rPr>
              <a:t>ریس</a:t>
            </a:r>
            <a:r>
              <a:rPr lang="fa-IR" sz="2800" dirty="0" smtClean="0">
                <a:effectLst/>
                <a:latin typeface="Calibri"/>
                <a:ea typeface="Calibri"/>
                <a:cs typeface="B Nazanin" pitchFamily="2" charset="-78"/>
              </a:rPr>
              <a:t> </a:t>
            </a:r>
            <a:r>
              <a:rPr lang="fa-IR" sz="2800" dirty="0" smtClean="0">
                <a:solidFill>
                  <a:srgbClr val="FFFF00"/>
                </a:solidFill>
                <a:effectLst/>
                <a:latin typeface="Calibri"/>
                <a:ea typeface="Calibri"/>
                <a:cs typeface="B Nazanin" pitchFamily="2" charset="-78"/>
              </a:rPr>
              <a:t>مجلس</a:t>
            </a:r>
            <a:r>
              <a:rPr lang="fa-IR" sz="2800" dirty="0" smtClean="0">
                <a:effectLst/>
                <a:latin typeface="Calibri"/>
                <a:ea typeface="Calibri"/>
                <a:cs typeface="B Nazanin" pitchFamily="2" charset="-78"/>
              </a:rPr>
              <a:t> برسد تا در صورتیکه با قانون مخالف است برای تجدید نظر به هیات وزیران داده شود.   </a:t>
            </a:r>
          </a:p>
          <a:p>
            <a:pPr algn="r" rtl="1">
              <a:lnSpc>
                <a:spcPct val="115000"/>
              </a:lnSpc>
              <a:spcAft>
                <a:spcPts val="1000"/>
              </a:spcAft>
            </a:pPr>
            <a:endParaRPr lang="en-US" sz="3200" dirty="0">
              <a:effectLst/>
              <a:latin typeface="Calibri"/>
              <a:ea typeface="Calibri"/>
              <a:cs typeface="Arial"/>
            </a:endParaRPr>
          </a:p>
        </p:txBody>
      </p:sp>
      <p:cxnSp>
        <p:nvCxnSpPr>
          <p:cNvPr id="4" name="Straight Arrow Connector 3"/>
          <p:cNvCxnSpPr/>
          <p:nvPr/>
        </p:nvCxnSpPr>
        <p:spPr>
          <a:xfrm flipH="1">
            <a:off x="2895600" y="762000"/>
            <a:ext cx="838200" cy="0"/>
          </a:xfrm>
          <a:prstGeom prst="straightConnector1">
            <a:avLst/>
          </a:prstGeom>
          <a:ln>
            <a:solidFill>
              <a:srgbClr val="FFFF00"/>
            </a:solidFill>
            <a:tailEnd type="arrow"/>
          </a:ln>
          <a:effectLst>
            <a:innerShdw blurRad="63500" dist="50800" dir="18900000">
              <a:prstClr val="black">
                <a:alpha val="50000"/>
              </a:prstClr>
            </a:innerShdw>
          </a:effectLst>
          <a:scene3d>
            <a:camera prst="perspectiveRelaxedModerately"/>
            <a:lightRig rig="threePt" dir="t"/>
          </a:scene3d>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flipH="1">
            <a:off x="6934200" y="1219200"/>
            <a:ext cx="838200" cy="0"/>
          </a:xfrm>
          <a:prstGeom prst="straightConnector1">
            <a:avLst/>
          </a:prstGeom>
          <a:ln>
            <a:solidFill>
              <a:srgbClr val="FFFF00"/>
            </a:solidFill>
            <a:tailEnd type="arrow"/>
          </a:ln>
          <a:effectLst>
            <a:innerShdw blurRad="63500" dist="50800" dir="18900000">
              <a:prstClr val="black">
                <a:alpha val="50000"/>
              </a:prstClr>
            </a:innerShdw>
          </a:effectLst>
          <a:scene3d>
            <a:camera prst="perspectiveRelaxedModerately"/>
            <a:lightRig rig="threePt" dir="t"/>
          </a:scene3d>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4114800" y="1219200"/>
            <a:ext cx="838200" cy="0"/>
          </a:xfrm>
          <a:prstGeom prst="straightConnector1">
            <a:avLst/>
          </a:prstGeom>
          <a:ln>
            <a:solidFill>
              <a:srgbClr val="FFFF00"/>
            </a:solidFill>
            <a:tailEnd type="arrow"/>
          </a:ln>
          <a:effectLst>
            <a:innerShdw blurRad="63500" dist="50800" dir="18900000">
              <a:prstClr val="black">
                <a:alpha val="50000"/>
              </a:prstClr>
            </a:innerShdw>
          </a:effectLst>
          <a:scene3d>
            <a:camera prst="perspectiveRelaxedModerately"/>
            <a:lightRig rig="threePt" dir="t"/>
          </a:scene3d>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457200" y="1219200"/>
            <a:ext cx="838200" cy="0"/>
          </a:xfrm>
          <a:prstGeom prst="straightConnector1">
            <a:avLst/>
          </a:prstGeom>
          <a:ln>
            <a:solidFill>
              <a:srgbClr val="FFFF00"/>
            </a:solidFill>
            <a:tailEnd type="arrow"/>
          </a:ln>
          <a:effectLst>
            <a:innerShdw blurRad="63500" dist="50800" dir="18900000">
              <a:prstClr val="black">
                <a:alpha val="50000"/>
              </a:prstClr>
            </a:innerShdw>
          </a:effectLst>
          <a:scene3d>
            <a:camera prst="perspectiveRelaxedModerately"/>
            <a:lightRig rig="threePt" dir="t"/>
          </a:scene3d>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038600" y="1828800"/>
            <a:ext cx="838200" cy="0"/>
          </a:xfrm>
          <a:prstGeom prst="straightConnector1">
            <a:avLst/>
          </a:prstGeom>
          <a:ln>
            <a:solidFill>
              <a:srgbClr val="FFFF00"/>
            </a:solidFill>
            <a:tailEnd type="arrow"/>
          </a:ln>
          <a:effectLst>
            <a:innerShdw blurRad="63500" dist="50800" dir="18900000">
              <a:prstClr val="black">
                <a:alpha val="50000"/>
              </a:prstClr>
            </a:innerShdw>
          </a:effectLst>
          <a:scene3d>
            <a:camera prst="perspectiveRelaxedModerately"/>
            <a:lightRig rig="threePt" dir="t"/>
          </a:scene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4668109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088360"/>
            <a:ext cx="7772400" cy="2255040"/>
          </a:xfrm>
        </p:spPr>
        <p:txBody>
          <a:bodyPr/>
          <a:lstStyle/>
          <a:p>
            <a:pPr algn="ctr">
              <a:buNone/>
            </a:pPr>
            <a:r>
              <a:rPr lang="fa-IR" sz="8000" b="1" dirty="0" smtClean="0">
                <a:solidFill>
                  <a:srgbClr val="FFFF00"/>
                </a:solidFill>
                <a:cs typeface="B Nazanin" pitchFamily="2" charset="-78"/>
              </a:rPr>
              <a:t>پایان</a:t>
            </a:r>
            <a:endParaRPr lang="en-US" sz="8000" b="1" dirty="0">
              <a:solidFill>
                <a:srgbClr val="FFFF00"/>
              </a:solidFill>
              <a:cs typeface="B Nazanin"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772400" cy="5974560"/>
          </a:xfrm>
        </p:spPr>
        <p:txBody>
          <a:bodyPr>
            <a:normAutofit/>
          </a:bodyPr>
          <a:lstStyle/>
          <a:p>
            <a:pPr>
              <a:buNone/>
            </a:pPr>
            <a:r>
              <a:rPr lang="fa-IR" sz="2800" dirty="0" smtClean="0">
                <a:solidFill>
                  <a:srgbClr val="FFFF00"/>
                </a:solidFill>
                <a:latin typeface="Calibri"/>
                <a:ea typeface="Calibri"/>
                <a:cs typeface="B Nazanin" pitchFamily="2" charset="-78"/>
              </a:rPr>
              <a:t>تفاوت قانون با مصوبه (بخشنامه یا آیین نامه):</a:t>
            </a:r>
          </a:p>
          <a:p>
            <a:pPr>
              <a:buNone/>
            </a:pPr>
            <a:r>
              <a:rPr lang="fa-IR" sz="2800" dirty="0" smtClean="0">
                <a:solidFill>
                  <a:srgbClr val="FFFF00"/>
                </a:solidFill>
                <a:latin typeface="Calibri"/>
                <a:ea typeface="Calibri"/>
                <a:cs typeface="B Nazanin" pitchFamily="2" charset="-78"/>
              </a:rPr>
              <a:t>1- </a:t>
            </a:r>
            <a:r>
              <a:rPr lang="fa-IR" sz="2800" dirty="0" smtClean="0">
                <a:latin typeface="Calibri"/>
                <a:ea typeface="Calibri"/>
                <a:cs typeface="B Nazanin" pitchFamily="2" charset="-78"/>
              </a:rPr>
              <a:t>قانون برای </a:t>
            </a:r>
            <a:r>
              <a:rPr lang="fa-IR" sz="2800" dirty="0" smtClean="0">
                <a:solidFill>
                  <a:srgbClr val="FFFF00"/>
                </a:solidFill>
                <a:latin typeface="Calibri"/>
                <a:ea typeface="Calibri"/>
                <a:cs typeface="B Nazanin" pitchFamily="2" charset="-78"/>
              </a:rPr>
              <a:t>همه مردم </a:t>
            </a:r>
            <a:r>
              <a:rPr lang="fa-IR" sz="2800" dirty="0" smtClean="0">
                <a:latin typeface="Calibri"/>
                <a:ea typeface="Calibri"/>
                <a:cs typeface="B Nazanin" pitchFamily="2" charset="-78"/>
              </a:rPr>
              <a:t>است اما مصوبه برای </a:t>
            </a:r>
            <a:r>
              <a:rPr lang="fa-IR" sz="2800" dirty="0" smtClean="0">
                <a:solidFill>
                  <a:srgbClr val="FFFF00"/>
                </a:solidFill>
                <a:latin typeface="Calibri"/>
                <a:ea typeface="Calibri"/>
                <a:cs typeface="B Nazanin" pitchFamily="2" charset="-78"/>
              </a:rPr>
              <a:t>سازمان خاصی </a:t>
            </a:r>
            <a:r>
              <a:rPr lang="fa-IR" sz="2800" dirty="0" smtClean="0">
                <a:latin typeface="Calibri"/>
                <a:ea typeface="Calibri"/>
                <a:cs typeface="B Nazanin" pitchFamily="2" charset="-78"/>
              </a:rPr>
              <a:t>است</a:t>
            </a:r>
          </a:p>
          <a:p>
            <a:pPr>
              <a:buNone/>
            </a:pPr>
            <a:r>
              <a:rPr lang="fa-IR" sz="2800" dirty="0" smtClean="0">
                <a:latin typeface="Calibri"/>
                <a:ea typeface="Calibri"/>
                <a:cs typeface="B Nazanin" pitchFamily="2" charset="-78"/>
              </a:rPr>
              <a:t>2- مرجع وضع قانون قوه مققنه است اما مرجع وضع مصوبه قوه مجریه است</a:t>
            </a:r>
          </a:p>
          <a:p>
            <a:pPr>
              <a:buNone/>
            </a:pPr>
            <a:r>
              <a:rPr lang="fa-IR" sz="2800" dirty="0" smtClean="0">
                <a:latin typeface="Calibri"/>
                <a:ea typeface="Calibri"/>
                <a:cs typeface="B Nazanin" pitchFamily="2" charset="-78"/>
              </a:rPr>
              <a:t>3-اگر مصوبه دولت مغایر قانون باشد قوه قضاییه می تواند از اجرای آن جلوگیری کند و یا افراد می توانند ابطال آن را از قوه قضاییه خواستار شوند.</a:t>
            </a:r>
          </a:p>
          <a:p>
            <a:pPr>
              <a:buNone/>
            </a:pPr>
            <a:endParaRPr lang="fa-IR" sz="2800" dirty="0" smtClean="0">
              <a:latin typeface="Calibri"/>
              <a:ea typeface="Calibri"/>
              <a:cs typeface="B Nazanin" pitchFamily="2" charset="-78"/>
            </a:endParaRPr>
          </a:p>
          <a:p>
            <a:pPr>
              <a:buNone/>
            </a:pPr>
            <a:r>
              <a:rPr lang="en-US" sz="2800" b="1" smtClean="0">
                <a:solidFill>
                  <a:srgbClr val="FF0000"/>
                </a:solidFill>
                <a:latin typeface="Calibri"/>
                <a:ea typeface="Calibri"/>
                <a:cs typeface="B Nazanin" pitchFamily="2" charset="-78"/>
              </a:rPr>
              <a:t>****</a:t>
            </a:r>
            <a:r>
              <a:rPr lang="fa-IR" sz="2800" b="1" smtClean="0">
                <a:solidFill>
                  <a:srgbClr val="FF0000"/>
                </a:solidFill>
                <a:latin typeface="Calibri"/>
                <a:ea typeface="Calibri"/>
                <a:cs typeface="B Nazanin" pitchFamily="2" charset="-78"/>
              </a:rPr>
              <a:t>جایگاه </a:t>
            </a:r>
            <a:r>
              <a:rPr lang="fa-IR" sz="2800" b="1" dirty="0" smtClean="0">
                <a:solidFill>
                  <a:srgbClr val="FF0000"/>
                </a:solidFill>
                <a:latin typeface="Calibri"/>
                <a:ea typeface="Calibri"/>
                <a:cs typeface="B Nazanin" pitchFamily="2" charset="-78"/>
              </a:rPr>
              <a:t>ورزش در قانون اساسی </a:t>
            </a:r>
          </a:p>
          <a:p>
            <a:pPr algn="just">
              <a:buNone/>
            </a:pPr>
            <a:r>
              <a:rPr lang="fa-IR" sz="2800" dirty="0" smtClean="0">
                <a:latin typeface="Calibri"/>
                <a:ea typeface="Calibri"/>
                <a:cs typeface="B Nazanin" pitchFamily="2" charset="-78"/>
              </a:rPr>
              <a:t>بسیار مهم است و هم راستا با آموزش و پرورش است. </a:t>
            </a:r>
            <a:r>
              <a:rPr lang="fa-IR" sz="2800" dirty="0" smtClean="0">
                <a:solidFill>
                  <a:srgbClr val="FFFF00"/>
                </a:solidFill>
                <a:latin typeface="Calibri"/>
                <a:cs typeface="B Nazanin" pitchFamily="2" charset="-78"/>
              </a:rPr>
              <a:t>اصل 3 قانون اساسی</a:t>
            </a:r>
            <a:r>
              <a:rPr lang="fa-IR" sz="2800" dirty="0" smtClean="0">
                <a:latin typeface="Calibri"/>
                <a:cs typeface="B Nazanin" pitchFamily="2" charset="-78"/>
              </a:rPr>
              <a:t>“ دولت </a:t>
            </a:r>
            <a:r>
              <a:rPr lang="fa-IR" sz="2800" dirty="0" smtClean="0">
                <a:solidFill>
                  <a:srgbClr val="FFFF00"/>
                </a:solidFill>
                <a:latin typeface="Calibri"/>
                <a:cs typeface="B Nazanin" pitchFamily="2" charset="-78"/>
              </a:rPr>
              <a:t>موظف</a:t>
            </a:r>
            <a:r>
              <a:rPr lang="fa-IR" sz="2800" dirty="0" smtClean="0">
                <a:latin typeface="Calibri"/>
                <a:cs typeface="B Nazanin" pitchFamily="2" charset="-78"/>
              </a:rPr>
              <a:t> به آموزش و پرورش و </a:t>
            </a:r>
            <a:r>
              <a:rPr lang="fa-IR" sz="2800" dirty="0" smtClean="0">
                <a:solidFill>
                  <a:srgbClr val="FFFF00"/>
                </a:solidFill>
                <a:latin typeface="Calibri"/>
                <a:cs typeface="B Nazanin" pitchFamily="2" charset="-78"/>
              </a:rPr>
              <a:t>تربیت بدنی رایگان</a:t>
            </a:r>
            <a:r>
              <a:rPr lang="fa-IR" sz="2800" dirty="0" smtClean="0">
                <a:latin typeface="Calibri"/>
                <a:cs typeface="B Nazanin" pitchFamily="2" charset="-78"/>
              </a:rPr>
              <a:t> برای همه در تمام سطوح و تسهیل و تعمیم آموزش عالی می باشد“  </a:t>
            </a:r>
          </a:p>
          <a:p>
            <a:pPr>
              <a:buNone/>
            </a:pPr>
            <a:endParaRPr lang="fa-IR" sz="2800" dirty="0" smtClean="0">
              <a:latin typeface="Calibri"/>
              <a:ea typeface="Calibri"/>
              <a:cs typeface="B Nazanin"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09600"/>
            <a:ext cx="7772400" cy="5745960"/>
          </a:xfrm>
        </p:spPr>
        <p:txBody>
          <a:bodyPr>
            <a:normAutofit fontScale="92500"/>
          </a:bodyPr>
          <a:lstStyle/>
          <a:p>
            <a:pPr>
              <a:buNone/>
            </a:pPr>
            <a:r>
              <a:rPr lang="fa-IR" sz="2800" dirty="0" smtClean="0">
                <a:solidFill>
                  <a:srgbClr val="FFFF00"/>
                </a:solidFill>
                <a:latin typeface="Calibri"/>
                <a:ea typeface="Calibri"/>
                <a:cs typeface="B Nazanin" pitchFamily="2" charset="-78"/>
              </a:rPr>
              <a:t>مسولیت های قانونی و انواع آن:</a:t>
            </a:r>
          </a:p>
          <a:p>
            <a:pPr algn="ctr">
              <a:buNone/>
            </a:pPr>
            <a:r>
              <a:rPr lang="fa-IR" sz="2800" b="1" dirty="0" smtClean="0">
                <a:solidFill>
                  <a:srgbClr val="FF0000"/>
                </a:solidFill>
                <a:latin typeface="Calibri"/>
                <a:ea typeface="Calibri"/>
                <a:cs typeface="B Nazanin" pitchFamily="2" charset="-78"/>
              </a:rPr>
              <a:t>1- مسولیت کیفری: </a:t>
            </a:r>
          </a:p>
          <a:p>
            <a:pPr algn="just">
              <a:buNone/>
            </a:pPr>
            <a:r>
              <a:rPr lang="fa-IR" sz="2800" dirty="0" smtClean="0">
                <a:latin typeface="Calibri"/>
                <a:ea typeface="Calibri"/>
                <a:cs typeface="B Nazanin" pitchFamily="2" charset="-78"/>
              </a:rPr>
              <a:t>یعنی الزام مجرم به تحمل مجازات جرم ارتکابی</a:t>
            </a:r>
          </a:p>
          <a:p>
            <a:pPr algn="just">
              <a:buNone/>
            </a:pPr>
            <a:r>
              <a:rPr lang="fa-IR" sz="2800" dirty="0" smtClean="0">
                <a:solidFill>
                  <a:srgbClr val="FFFF00"/>
                </a:solidFill>
                <a:latin typeface="Calibri"/>
                <a:ea typeface="Calibri"/>
                <a:cs typeface="B Nazanin" pitchFamily="2" charset="-78"/>
              </a:rPr>
              <a:t>جرم: </a:t>
            </a:r>
            <a:r>
              <a:rPr lang="fa-IR" sz="2800" dirty="0" smtClean="0">
                <a:latin typeface="Calibri"/>
                <a:ea typeface="Calibri"/>
                <a:cs typeface="B Nazanin" pitchFamily="2" charset="-78"/>
              </a:rPr>
              <a:t>هر فعل یا ترک فعلی که در قانون برای آن مجازات تعیین شده باشد</a:t>
            </a:r>
          </a:p>
          <a:p>
            <a:pPr algn="just">
              <a:buNone/>
            </a:pPr>
            <a:r>
              <a:rPr lang="fa-IR" sz="2800" b="1" dirty="0" smtClean="0">
                <a:solidFill>
                  <a:srgbClr val="FFC000"/>
                </a:solidFill>
                <a:latin typeface="Calibri"/>
                <a:ea typeface="Calibri"/>
                <a:cs typeface="B Nazanin" pitchFamily="2" charset="-78"/>
              </a:rPr>
              <a:t>ارکان جرم در مسولیت کیفری: </a:t>
            </a:r>
            <a:r>
              <a:rPr lang="fa-IR" sz="2800" dirty="0" smtClean="0">
                <a:latin typeface="Calibri"/>
                <a:ea typeface="Calibri"/>
                <a:cs typeface="B Nazanin" pitchFamily="2" charset="-78"/>
              </a:rPr>
              <a:t>رکن قانونی، رکن مادی، رکن معنوی</a:t>
            </a:r>
          </a:p>
          <a:p>
            <a:pPr algn="just">
              <a:buNone/>
            </a:pPr>
            <a:r>
              <a:rPr lang="fa-IR" sz="2800" dirty="0" smtClean="0">
                <a:solidFill>
                  <a:srgbClr val="FFC000"/>
                </a:solidFill>
                <a:latin typeface="Calibri"/>
                <a:ea typeface="Calibri"/>
                <a:cs typeface="B Nazanin" pitchFamily="2" charset="-78"/>
              </a:rPr>
              <a:t>رکن قانونی: </a:t>
            </a:r>
            <a:r>
              <a:rPr lang="fa-IR" sz="2800" dirty="0" smtClean="0">
                <a:latin typeface="Calibri"/>
                <a:ea typeface="Calibri"/>
                <a:cs typeface="B Nazanin" pitchFamily="2" charset="-78"/>
              </a:rPr>
              <a:t>یعنی فقط </a:t>
            </a:r>
            <a:r>
              <a:rPr lang="fa-IR" sz="2800" dirty="0" smtClean="0">
                <a:solidFill>
                  <a:srgbClr val="FFFF00"/>
                </a:solidFill>
                <a:latin typeface="Calibri"/>
                <a:ea typeface="Calibri"/>
                <a:cs typeface="B Nazanin" pitchFamily="2" charset="-78"/>
              </a:rPr>
              <a:t>قانون</a:t>
            </a:r>
            <a:r>
              <a:rPr lang="fa-IR" sz="2800" dirty="0" smtClean="0">
                <a:latin typeface="Calibri"/>
                <a:ea typeface="Calibri"/>
                <a:cs typeface="B Nazanin" pitchFamily="2" charset="-78"/>
              </a:rPr>
              <a:t> می تواند عملی را جرم بشناسد به عبارت دیگر هیچ عملی جرم نیست مگر اینکه قانون آن را جرم بداند.</a:t>
            </a:r>
          </a:p>
          <a:p>
            <a:pPr algn="just">
              <a:buNone/>
            </a:pPr>
            <a:r>
              <a:rPr lang="fa-IR" sz="2800" dirty="0" smtClean="0">
                <a:latin typeface="Calibri"/>
                <a:ea typeface="Calibri"/>
                <a:cs typeface="B Nazanin" pitchFamily="2" charset="-78"/>
              </a:rPr>
              <a:t> اما تاریخ وضع قانون مهم است جرم حتما باید بعد از وضع قانون رخ دهد </a:t>
            </a:r>
          </a:p>
          <a:p>
            <a:pPr algn="just">
              <a:buNone/>
            </a:pPr>
            <a:r>
              <a:rPr lang="fa-IR" sz="2800" dirty="0" smtClean="0">
                <a:solidFill>
                  <a:srgbClr val="FFC000"/>
                </a:solidFill>
                <a:latin typeface="Calibri"/>
                <a:ea typeface="Calibri"/>
                <a:cs typeface="B Nazanin" pitchFamily="2" charset="-78"/>
              </a:rPr>
              <a:t>رکن مادی: </a:t>
            </a:r>
            <a:r>
              <a:rPr lang="fa-IR" sz="2800" dirty="0" smtClean="0">
                <a:latin typeface="Calibri"/>
                <a:ea typeface="Calibri"/>
                <a:cs typeface="B Nazanin" pitchFamily="2" charset="-78"/>
              </a:rPr>
              <a:t>قصد و نیت ارتکاب جرم، جرم نیست حتما باید </a:t>
            </a:r>
            <a:r>
              <a:rPr lang="fa-IR" sz="2800" dirty="0" smtClean="0">
                <a:solidFill>
                  <a:srgbClr val="FFFF00"/>
                </a:solidFill>
                <a:latin typeface="Calibri"/>
                <a:ea typeface="Calibri"/>
                <a:cs typeface="B Nazanin" pitchFamily="2" charset="-78"/>
              </a:rPr>
              <a:t>فعل</a:t>
            </a:r>
            <a:r>
              <a:rPr lang="fa-IR" sz="2800" dirty="0" smtClean="0">
                <a:latin typeface="Calibri"/>
                <a:ea typeface="Calibri"/>
                <a:cs typeface="B Nazanin" pitchFamily="2" charset="-78"/>
              </a:rPr>
              <a:t> یا </a:t>
            </a:r>
            <a:r>
              <a:rPr lang="fa-IR" sz="2800" dirty="0" smtClean="0">
                <a:solidFill>
                  <a:srgbClr val="FFFF00"/>
                </a:solidFill>
                <a:latin typeface="Calibri"/>
                <a:ea typeface="Calibri"/>
                <a:cs typeface="B Nazanin" pitchFamily="2" charset="-78"/>
              </a:rPr>
              <a:t>ترک فعلی </a:t>
            </a:r>
            <a:r>
              <a:rPr lang="fa-IR" sz="2800" dirty="0" smtClean="0">
                <a:latin typeface="Calibri"/>
                <a:ea typeface="Calibri"/>
                <a:cs typeface="B Nazanin" pitchFamily="2" charset="-78"/>
              </a:rPr>
              <a:t>خلاف قانون رخ دهد تا جرم انجام شده باشد. </a:t>
            </a:r>
            <a:r>
              <a:rPr lang="fa-IR" sz="2800" dirty="0" smtClean="0">
                <a:solidFill>
                  <a:srgbClr val="FFFF00"/>
                </a:solidFill>
                <a:latin typeface="Calibri"/>
                <a:ea typeface="Calibri"/>
                <a:cs typeface="B Nazanin" pitchFamily="2" charset="-78"/>
              </a:rPr>
              <a:t>اصل 23 قانون اساسی</a:t>
            </a:r>
            <a:r>
              <a:rPr lang="fa-IR" sz="2800" dirty="0" smtClean="0">
                <a:latin typeface="Calibri"/>
                <a:ea typeface="Calibri"/>
                <a:cs typeface="B Nazanin" pitchFamily="2" charset="-78"/>
              </a:rPr>
              <a:t>“ تفتیش عقاید ممنوع است هیچکس را نمی توان به خاطر داشتن عقیده ای مورد مواخذه و تعرض قرار داد“</a:t>
            </a:r>
          </a:p>
          <a:p>
            <a:pPr algn="just">
              <a:buNone/>
            </a:pPr>
            <a:endParaRPr lang="fa-IR"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فایل نهایی حقوق ورزشی">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فایل نهایی حقوق ورزشی</Template>
  <TotalTime>0</TotalTime>
  <Words>7826</Words>
  <Application>Microsoft Office PowerPoint</Application>
  <PresentationFormat>On-screen Show (4:3)</PresentationFormat>
  <Paragraphs>324</Paragraphs>
  <Slides>70</Slides>
  <Notes>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فایل نهایی حقوق ورزشی</vt:lpstr>
      <vt:lpstr>Slide 1</vt:lpstr>
      <vt:lpstr>Slide 2</vt:lpstr>
      <vt:lpstr>Slide 3</vt:lpstr>
      <vt:lpstr>چرا باید ازعلم حقوق ورزشی آگاه باشیم؟</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pars rayaneh</dc:creator>
  <cp:lastModifiedBy>pars rayaneh</cp:lastModifiedBy>
  <cp:revision>1</cp:revision>
  <dcterms:created xsi:type="dcterms:W3CDTF">2020-03-18T08:32:35Z</dcterms:created>
  <dcterms:modified xsi:type="dcterms:W3CDTF">2020-03-18T08:32:52Z</dcterms:modified>
</cp:coreProperties>
</file>